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8"/>
  </p:notesMasterIdLst>
  <p:sldIdLst>
    <p:sldId id="256" r:id="rId2"/>
    <p:sldId id="338" r:id="rId3"/>
    <p:sldId id="34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434" r:id="rId23"/>
    <p:sldId id="277" r:id="rId24"/>
    <p:sldId id="278" r:id="rId25"/>
    <p:sldId id="279" r:id="rId26"/>
    <p:sldId id="280" r:id="rId27"/>
    <p:sldId id="281" r:id="rId28"/>
    <p:sldId id="282" r:id="rId29"/>
    <p:sldId id="432" r:id="rId30"/>
    <p:sldId id="283" r:id="rId31"/>
    <p:sldId id="287" r:id="rId32"/>
    <p:sldId id="288" r:id="rId33"/>
    <p:sldId id="289" r:id="rId34"/>
    <p:sldId id="290" r:id="rId35"/>
    <p:sldId id="291" r:id="rId36"/>
    <p:sldId id="292" r:id="rId37"/>
    <p:sldId id="297" r:id="rId38"/>
    <p:sldId id="298" r:id="rId39"/>
    <p:sldId id="299" r:id="rId40"/>
    <p:sldId id="336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4" r:id="rId75"/>
    <p:sldId id="342" r:id="rId76"/>
    <p:sldId id="435" r:id="rId77"/>
    <p:sldId id="437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7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1" r:id="rId105"/>
    <p:sldId id="372" r:id="rId106"/>
    <p:sldId id="373" r:id="rId107"/>
    <p:sldId id="374" r:id="rId108"/>
    <p:sldId id="375" r:id="rId109"/>
    <p:sldId id="376" r:id="rId110"/>
    <p:sldId id="377" r:id="rId111"/>
    <p:sldId id="378" r:id="rId112"/>
    <p:sldId id="379" r:id="rId113"/>
    <p:sldId id="380" r:id="rId114"/>
    <p:sldId id="381" r:id="rId115"/>
    <p:sldId id="382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436" r:id="rId129"/>
    <p:sldId id="395" r:id="rId130"/>
    <p:sldId id="396" r:id="rId131"/>
    <p:sldId id="397" r:id="rId132"/>
    <p:sldId id="398" r:id="rId133"/>
    <p:sldId id="399" r:id="rId134"/>
    <p:sldId id="400" r:id="rId135"/>
    <p:sldId id="403" r:id="rId136"/>
    <p:sldId id="406" r:id="rId137"/>
    <p:sldId id="407" r:id="rId138"/>
    <p:sldId id="408" r:id="rId139"/>
    <p:sldId id="409" r:id="rId140"/>
    <p:sldId id="410" r:id="rId141"/>
    <p:sldId id="411" r:id="rId142"/>
    <p:sldId id="412" r:id="rId143"/>
    <p:sldId id="413" r:id="rId144"/>
    <p:sldId id="414" r:id="rId145"/>
    <p:sldId id="415" r:id="rId146"/>
    <p:sldId id="417" r:id="rId147"/>
    <p:sldId id="418" r:id="rId148"/>
    <p:sldId id="419" r:id="rId149"/>
    <p:sldId id="420" r:id="rId150"/>
    <p:sldId id="421" r:id="rId151"/>
    <p:sldId id="422" r:id="rId152"/>
    <p:sldId id="423" r:id="rId153"/>
    <p:sldId id="424" r:id="rId154"/>
    <p:sldId id="428" r:id="rId155"/>
    <p:sldId id="426" r:id="rId156"/>
    <p:sldId id="430" r:id="rId15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5AD5B00-8D0D-4F0A-998D-24AADB67871F}">
  <a:tblStyle styleId="{95AD5B00-8D0D-4F0A-998D-24AADB67871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937C66DF-CEBE-448F-BDD1-1FE6B6002D6D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CF3EAFF7-344A-4496-BDCF-2A18A64BDF16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A4EBBE51-3019-4638-8B92-6BD46E028179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C31A1AEE-5C88-430E-BD37-849D20A9EC7F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31AE1E6A-0C43-4C96-A01B-EAA7B72AE7A8}" styleName="Table_5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8361C5F8-2F18-4D75-90F0-DFABC92EE951}" styleName="Table_6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F5782587-F6D1-466F-8692-53BBF13B942D}" styleName="Table_7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0A0D0B2A-20B9-4CE7-A67E-202CA98189E1}" styleName="Table_8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A840B664-7B84-4B9C-ACBE-4CAD81608600}" styleName="Table_9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8BA96B70-A783-4443-BE67-18DAA39E3CC2}" styleName="Table_1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D4FBC6D8-642C-4654-9927-CFCFB6E6BA8B}" styleName="Table_1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E9060199-22CA-4BA8-87AC-36BA083F28B3}" styleName="Table_1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0FE35D64-E28C-4520-A32E-3FC5237E3A11}" styleName="Table_1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15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notesMaster" Target="notesMasters/notesMaster1.xml"/><Relationship Id="rId15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presProps" Target="presProps.xml"/><Relationship Id="rId161" Type="http://schemas.openxmlformats.org/officeDocument/2006/relationships/viewProps" Target="viewProps.xml"/><Relationship Id="rId16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7223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108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109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110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Shape 32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111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Shape 49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132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Shape 5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Shape 5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135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146</a:t>
            </a:fld>
            <a:endParaRPr 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147</a:t>
            </a:fld>
            <a:endParaRPr 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148</a:t>
            </a:fld>
            <a:endParaRPr 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149</a:t>
            </a:fld>
            <a:endParaRPr 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150</a:t>
            </a:fld>
            <a:endParaRPr 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151</a:t>
            </a:fld>
            <a:endParaRPr 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152</a:t>
            </a:fld>
            <a:endParaRPr 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153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154</a:t>
            </a:fld>
            <a:endParaRPr 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Shape 4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Shape 4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Shape 4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Shape 5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Shape 5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Shape 5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60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Shape 6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Shape 6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Shape 6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Shape 6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Shape 6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65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Shape 6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66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8" name="Shape 6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Shape 65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67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6" name="Shape 6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Shape 6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68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4" name="Shape 6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Shape 6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69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2" name="Shape 6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Shape 68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70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0" name="Shape 6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Shape 6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71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Shape 6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72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9" name="Shape 7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we don’t want to call genotypes!</a:t>
            </a:r>
          </a:p>
        </p:txBody>
      </p:sp>
      <p:sp>
        <p:nvSpPr>
          <p:cNvPr id="710" name="Shape 7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73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Shape 7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 is scaled inverse of variance of pi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86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 is scaled inverse of variance of pi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87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 is scaled inverse of variance of pi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88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 is scaled inverse of variance of pi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89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 is scaled inverse of variance of pi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90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 is scaled inverse of variance of pi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91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 is scaled inverse of variance of pi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92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4732336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541336" y="190500"/>
            <a:ext cx="5851525" cy="6019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508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90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127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15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508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90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127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8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8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3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3" cy="3951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2309017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508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90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127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50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marR="0" indent="-190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marR="0" indent="127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5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5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57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6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6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6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6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4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64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65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6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66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6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69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7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jpg"/><Relationship Id="rId6" Type="http://schemas.openxmlformats.org/officeDocument/2006/relationships/image" Target="../media/image74.jpg"/><Relationship Id="rId7" Type="http://schemas.openxmlformats.org/officeDocument/2006/relationships/image" Target="../media/image75.png"/><Relationship Id="rId8" Type="http://schemas.openxmlformats.org/officeDocument/2006/relationships/image" Target="../media/image3.jpg"/><Relationship Id="rId9" Type="http://schemas.openxmlformats.org/officeDocument/2006/relationships/image" Target="../media/image4.jp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78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8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81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8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8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8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91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91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91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368153" y="2130425"/>
            <a:ext cx="8412296" cy="14700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 b="0" i="0" u="none" strike="noStrike" cap="none" baseline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Workshop on Population and Speciation Genomics, </a:t>
            </a:r>
            <a:r>
              <a:rPr lang="en-US" sz="4000" b="0" i="0" u="none" strike="noStrike" cap="none" baseline="0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Cesky</a:t>
            </a:r>
            <a:r>
              <a:rPr lang="en-US" sz="4000" b="0" i="0" u="none" strike="noStrike" cap="none" baseline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</a:t>
            </a:r>
            <a:r>
              <a:rPr lang="en-US" sz="4000" b="0" i="0" u="none" strike="noStrike" cap="none" baseline="0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Krumlov</a:t>
            </a:r>
            <a:r>
              <a:rPr lang="en-US" sz="4400" b="0" i="0" u="none" strike="noStrike" cap="none" baseline="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/>
            </a:r>
            <a:br>
              <a:rPr lang="en-US" sz="4400" b="0" i="0" u="none" strike="noStrike" cap="none" baseline="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4400" b="0" i="0" u="none" strike="noStrike" cap="none" baseline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/>
            </a:r>
            <a:br>
              <a:rPr lang="en-US" sz="4400" b="0" i="0" u="none" strike="noStrike" cap="none" baseline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200" b="0" i="0" u="none" strike="noStrike" cap="none" baseline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</a:t>
            </a:r>
            <a:r>
              <a:rPr lang="en-US" sz="3200" b="0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and genotype calling (and more) </a:t>
            </a:r>
            <a:r>
              <a:rPr lang="en-US" sz="3200" b="0" i="0" u="none" strike="noStrike" cap="none" baseline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– </a:t>
            </a:r>
            <a:r>
              <a:rPr lang="en-US" sz="3200" b="0" i="0" u="none" strike="noStrike" cap="none" baseline="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Day </a:t>
            </a:r>
            <a:r>
              <a:rPr lang="en-US" sz="3200" b="0" i="0" u="none" strike="noStrike" cap="none" baseline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3</a:t>
            </a:r>
            <a:endParaRPr lang="en-US" sz="3200" b="0" i="0" u="none" strike="noStrike" cap="none" baseline="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371600" y="4511955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3200" dirty="0" err="1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Matteo</a:t>
            </a:r>
            <a:r>
              <a:rPr lang="en-US" sz="32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Fumagalli</a:t>
            </a:r>
            <a:endParaRPr lang="en-US" sz="3200" b="0" i="0" u="none" strike="noStrike" cap="none" baseline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 baseline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32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January</a:t>
            </a:r>
            <a:r>
              <a:rPr lang="en-US" sz="3200" b="0" i="0" u="none" strike="noStrike" cap="none" baseline="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</a:t>
            </a:r>
            <a:r>
              <a:rPr lang="en-US" sz="32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r>
              <a:rPr lang="en-US" sz="3200" b="0" i="0" u="none" strike="noStrike" cap="none" baseline="300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th</a:t>
            </a:r>
            <a:r>
              <a:rPr lang="en-US" sz="3200" b="0" i="0" u="none" strike="noStrike" cap="none" baseline="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2016</a:t>
            </a:r>
            <a:endParaRPr lang="en-US" sz="3200" b="0" i="0" u="none" strike="noStrike" cap="none" baseline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 baseline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57200" y="13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Applications</a:t>
            </a: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0" y="1191658"/>
            <a:ext cx="9105900" cy="51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What is the most straightforward method to for SNP calling?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Assign as SNPs sites where at least one heterozygote has been called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16393337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What is the most straightforward method to for SNP calling?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Assign as SNPs sites where at least one heterozygote has been called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Assign as SNPs sites where the estimated allele frequency is above a certain threshold (e.g. ?)</a:t>
            </a:r>
          </a:p>
        </p:txBody>
      </p:sp>
    </p:spTree>
    <p:extLst>
      <p:ext uri="{BB962C8B-B14F-4D97-AF65-F5344CB8AC3E}">
        <p14:creationId xmlns:p14="http://schemas.microsoft.com/office/powerpoint/2010/main" val="287356853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MLE of allele frequency at each site: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a SNP if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Where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can be defined as the minimum sample allele frequency detectable (e.g. with 10 samples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can be set to 0.05)</a:t>
            </a:r>
          </a:p>
        </p:txBody>
      </p:sp>
      <p:pic>
        <p:nvPicPr>
          <p:cNvPr id="240" name="Shape 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2775" y="3044825"/>
            <a:ext cx="2555875" cy="1214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145562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451745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Likelihood Ratio Test (</a:t>
            </a:r>
            <a:r>
              <a:rPr lang="en-US" sz="3200" b="1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LRT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)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test statistical hypotheses based on comparing the maximum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likelihood under 2 different models.</a:t>
            </a:r>
            <a:endParaRPr lang="en-US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1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1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is chi-squared distributed with 1 degree of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freedom -&gt; assign a </a:t>
            </a:r>
            <a:r>
              <a:rPr lang="en-US" sz="3200" b="0" i="1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-value</a:t>
            </a:r>
            <a:endParaRPr lang="en-US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1033" y="3458055"/>
            <a:ext cx="4090987" cy="1487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39451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Frequency Spectrum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Summary statistics</a:t>
            </a:r>
          </a:p>
        </p:txBody>
      </p:sp>
      <p:cxnSp>
        <p:nvCxnSpPr>
          <p:cNvPr id="264" name="Shape 264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65" name="Shape 265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4034519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729479"/>
            <a:ext cx="7920038" cy="60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57200" y="4370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Frequency Spectrum (SFS)</a:t>
            </a:r>
          </a:p>
        </p:txBody>
      </p:sp>
    </p:spTree>
    <p:extLst>
      <p:ext uri="{BB962C8B-B14F-4D97-AF65-F5344CB8AC3E}">
        <p14:creationId xmlns:p14="http://schemas.microsoft.com/office/powerpoint/2010/main" val="3960187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457200" y="4370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SFS </a:t>
            </a: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8916" y="1186708"/>
            <a:ext cx="5652318" cy="5514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335415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457200" y="4370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SFS </a:t>
            </a:r>
          </a:p>
        </p:txBody>
      </p:sp>
      <p:pic>
        <p:nvPicPr>
          <p:cNvPr id="283" name="Shape 2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1000" y="1928642"/>
            <a:ext cx="5829298" cy="403859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593793" y="1107516"/>
            <a:ext cx="8093007" cy="56938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Using an ad hoc fixed cutoff for SNP calling…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can never produce unbiased estimates.</a:t>
            </a:r>
          </a:p>
        </p:txBody>
      </p:sp>
    </p:spTree>
    <p:extLst>
      <p:ext uri="{BB962C8B-B14F-4D97-AF65-F5344CB8AC3E}">
        <p14:creationId xmlns:p14="http://schemas.microsoft.com/office/powerpoint/2010/main" val="421244289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Effects of low-depth data</a:t>
            </a:r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23133"/>
            <a:ext cx="9143998" cy="429749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6597263" y="6347451"/>
            <a:ext cx="2257846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Cagliani</a:t>
            </a:r>
            <a:r>
              <a:rPr lang="en-US" sz="14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et al. </a:t>
            </a:r>
            <a:r>
              <a:rPr lang="en-US" sz="14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MBE. 2012</a:t>
            </a:r>
            <a:endParaRPr lang="en-US" sz="14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266520" y="1471655"/>
            <a:ext cx="84202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Nucleotide diversity scan using 1000 Genomes Project data (low-depth)</a:t>
            </a:r>
          </a:p>
        </p:txBody>
      </p:sp>
    </p:spTree>
    <p:extLst>
      <p:ext uri="{BB962C8B-B14F-4D97-AF65-F5344CB8AC3E}">
        <p14:creationId xmlns:p14="http://schemas.microsoft.com/office/powerpoint/2010/main" val="233434932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Effects of low-depth data</a:t>
            </a: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23133"/>
            <a:ext cx="9143998" cy="429749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6473784" y="6347451"/>
            <a:ext cx="2381325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Cagliani</a:t>
            </a:r>
            <a:r>
              <a:rPr lang="en-US" sz="14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et al. </a:t>
            </a:r>
            <a:r>
              <a:rPr lang="en-US" sz="14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MBE 2012</a:t>
            </a:r>
            <a:endParaRPr lang="en-US" sz="14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266520" y="1471655"/>
            <a:ext cx="669696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Nucleotide diversity scan using 1000 Genomes Project data (low-depth)</a:t>
            </a:r>
          </a:p>
        </p:txBody>
      </p:sp>
      <p:cxnSp>
        <p:nvCxnSpPr>
          <p:cNvPr id="302" name="Shape 302"/>
          <p:cNvCxnSpPr/>
          <p:nvPr/>
        </p:nvCxnSpPr>
        <p:spPr>
          <a:xfrm flipH="1">
            <a:off x="8123634" y="2336306"/>
            <a:ext cx="154174" cy="42335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303" name="Shape 303"/>
          <p:cNvSpPr txBox="1"/>
          <p:nvPr/>
        </p:nvSpPr>
        <p:spPr>
          <a:xfrm>
            <a:off x="7305793" y="1471655"/>
            <a:ext cx="1822527" cy="738664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Highest peak based on Sanger sequencing!</a:t>
            </a:r>
          </a:p>
        </p:txBody>
      </p:sp>
    </p:spTree>
    <p:extLst>
      <p:ext uri="{BB962C8B-B14F-4D97-AF65-F5344CB8AC3E}">
        <p14:creationId xmlns:p14="http://schemas.microsoft.com/office/powerpoint/2010/main" val="302447309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216907" y="549216"/>
            <a:ext cx="4567494" cy="53193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RAD-sequencing</a:t>
            </a: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355729"/>
            <a:ext cx="3630545" cy="485974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791035" y="6424367"/>
            <a:ext cx="2916182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http://www.floragenex.com/</a:t>
            </a: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1278" y="1649673"/>
            <a:ext cx="2175692" cy="293089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4576505" y="547168"/>
            <a:ext cx="4567494" cy="9995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Pooled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6848345" y="5306969"/>
            <a:ext cx="78953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457200" y="807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Effects of low-depth data</a:t>
            </a:r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3549330" y="1469053"/>
            <a:ext cx="5389117" cy="50104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Noto Symbol"/>
              <a:buChar char="❑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Sanger: detected a total of 24 variants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Noto Symbol"/>
              <a:buChar char="❑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NGS: only 13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Most of them (n=8) have intermediate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frequency in all populations.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They are located within an </a:t>
            </a:r>
            <a:r>
              <a:rPr lang="en-US" sz="20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AluSx</a:t>
            </a: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element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in the 3'UTR.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 large </a:t>
            </a: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portion of “inaccessible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Sites” in the low-depth1000 Genomes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data maps to repetitive sequences.</a:t>
            </a: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583" y="980649"/>
            <a:ext cx="2895747" cy="58285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00"/>
          <p:cNvSpPr txBox="1"/>
          <p:nvPr/>
        </p:nvSpPr>
        <p:spPr>
          <a:xfrm>
            <a:off x="6473784" y="6347451"/>
            <a:ext cx="2381325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Cagliani</a:t>
            </a:r>
            <a:r>
              <a:rPr lang="en-US" sz="14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et al. </a:t>
            </a:r>
            <a:r>
              <a:rPr lang="en-US" sz="14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MBE 2012</a:t>
            </a:r>
            <a:endParaRPr lang="en-US" sz="14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04573912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Masked data</a:t>
            </a:r>
          </a:p>
        </p:txBody>
      </p:sp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00682"/>
            <a:ext cx="9143998" cy="3056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Shape 319"/>
          <p:cNvCxnSpPr/>
          <p:nvPr/>
        </p:nvCxnSpPr>
        <p:spPr>
          <a:xfrm>
            <a:off x="8152389" y="1769574"/>
            <a:ext cx="125420" cy="42335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320" name="Shape 320"/>
          <p:cNvSpPr txBox="1"/>
          <p:nvPr/>
        </p:nvSpPr>
        <p:spPr>
          <a:xfrm>
            <a:off x="6772753" y="1417637"/>
            <a:ext cx="2230148" cy="307777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Highest peak recovered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245277" y="5378208"/>
            <a:ext cx="3403496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Missing data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Unpredictable effects</a:t>
            </a:r>
          </a:p>
        </p:txBody>
      </p:sp>
      <p:sp>
        <p:nvSpPr>
          <p:cNvPr id="7" name="Shape 300"/>
          <p:cNvSpPr txBox="1"/>
          <p:nvPr/>
        </p:nvSpPr>
        <p:spPr>
          <a:xfrm>
            <a:off x="6473784" y="6347451"/>
            <a:ext cx="2381325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Cagliani</a:t>
            </a:r>
            <a:r>
              <a:rPr lang="en-US" sz="14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et al. </a:t>
            </a:r>
            <a:r>
              <a:rPr lang="en-US" sz="14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MBE 2012</a:t>
            </a:r>
            <a:endParaRPr lang="en-US" sz="14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9353669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 Estimation (MLE) of the </a:t>
            </a:r>
            <a:r>
              <a:rPr lang="en-US" sz="395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Frequency Spectrum</a:t>
            </a:r>
          </a:p>
        </p:txBody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000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Parameterize the SFS, with </a:t>
            </a:r>
            <a:r>
              <a:rPr lang="en-US" sz="3200" b="0" i="1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k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individuals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If unfolded, </a:t>
            </a:r>
            <a:r>
              <a:rPr lang="en-US" sz="3200" b="0" i="1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entries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If folded, </a:t>
            </a:r>
            <a:r>
              <a:rPr lang="en-US" sz="3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entries</a:t>
            </a: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6700" y="2694455"/>
            <a:ext cx="3451225" cy="82232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/>
          <p:nvPr/>
        </p:nvSpPr>
        <p:spPr>
          <a:xfrm>
            <a:off x="2806700" y="2599203"/>
            <a:ext cx="606425" cy="2900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8629111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 Estimation (MLE) of the </a:t>
            </a:r>
            <a:r>
              <a:rPr lang="en-US" sz="395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Frequency Spectrum</a:t>
            </a:r>
          </a:p>
        </p:txBody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000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Parameterize the SFS, with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k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individuals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If unfolded,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2k+1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entries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If folded,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2k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entries</a:t>
            </a: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6700" y="2694455"/>
            <a:ext cx="3451225" cy="8223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0" name="Shape 330"/>
          <p:cNvGraphicFramePr/>
          <p:nvPr/>
        </p:nvGraphicFramePr>
        <p:xfrm>
          <a:off x="1524000" y="4656612"/>
          <a:ext cx="6096000" cy="3657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2k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331" name="Shape 331"/>
          <p:cNvGraphicFramePr/>
          <p:nvPr/>
        </p:nvGraphicFramePr>
        <p:xfrm>
          <a:off x="1524000" y="5936767"/>
          <a:ext cx="5080000" cy="370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k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332" name="Shape 332"/>
          <p:cNvSpPr/>
          <p:nvPr/>
        </p:nvSpPr>
        <p:spPr>
          <a:xfrm>
            <a:off x="2806700" y="2599203"/>
            <a:ext cx="606425" cy="2900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95123488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ML estimation of the SFS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02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Summing across all unknown genotypes and multiplying the likelihood across sites.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Likelihood function: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Nielsen et al. 2012 PLoS One</a:t>
            </a:r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616" y="3856680"/>
            <a:ext cx="7861116" cy="140735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/>
          <p:nvPr/>
        </p:nvSpPr>
        <p:spPr>
          <a:xfrm>
            <a:off x="-98425" y="3127375"/>
            <a:ext cx="7746999" cy="3000375"/>
          </a:xfrm>
          <a:prstGeom prst="mathMultiply">
            <a:avLst>
              <a:gd name="adj1" fmla="val 23520"/>
            </a:avLst>
          </a:prstGeom>
          <a:solidFill>
            <a:srgbClr val="FF0000">
              <a:alpha val="50980"/>
            </a:srgbClr>
          </a:solidFill>
          <a:ln w="9525" cap="flat">
            <a:solidFill>
              <a:srgbClr val="D79D3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7266" y="3856680"/>
            <a:ext cx="546832" cy="5183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3813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457200" y="1619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ML estimation of the SFS</a:t>
            </a:r>
          </a:p>
        </p:txBody>
      </p:sp>
      <p:grpSp>
        <p:nvGrpSpPr>
          <p:cNvPr id="353" name="Shape 353"/>
          <p:cNvGrpSpPr/>
          <p:nvPr/>
        </p:nvGrpSpPr>
        <p:grpSpPr>
          <a:xfrm>
            <a:off x="457198" y="1304925"/>
            <a:ext cx="5443537" cy="4983163"/>
            <a:chOff x="957279" y="1304925"/>
            <a:chExt cx="5443537" cy="4983163"/>
          </a:xfrm>
        </p:grpSpPr>
        <p:pic>
          <p:nvPicPr>
            <p:cNvPr id="354" name="Shape 3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7279" y="1304925"/>
              <a:ext cx="5364160" cy="4983163"/>
            </a:xfrm>
            <a:prstGeom prst="rect">
              <a:avLst/>
            </a:prstGeom>
            <a:noFill/>
            <a:ln w="28575" cap="flat">
              <a:solidFill>
                <a:srgbClr val="17365D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355" name="Shape 355"/>
            <p:cNvSpPr/>
            <p:nvPr/>
          </p:nvSpPr>
          <p:spPr>
            <a:xfrm>
              <a:off x="2324116" y="1422400"/>
              <a:ext cx="2717799" cy="304798"/>
            </a:xfrm>
            <a:prstGeom prst="rect">
              <a:avLst/>
            </a:prstGeom>
            <a:solidFill>
              <a:schemeClr val="lt1"/>
            </a:solidFill>
            <a:ln w="9525" cap="flat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356" name="Shape 356"/>
            <p:cNvSpPr txBox="1"/>
            <p:nvPr/>
          </p:nvSpPr>
          <p:spPr>
            <a:xfrm>
              <a:off x="3467117" y="1803400"/>
              <a:ext cx="2933700" cy="119221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SzPct val="150000"/>
                <a:buFont typeface="Noto Symbol"/>
                <a:buChar char="▪"/>
              </a:pPr>
              <a:r>
                <a:rPr lang="en-US"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rtl val="0"/>
                </a:rPr>
                <a:t>TRUE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969696"/>
                </a:buClr>
                <a:buSzPct val="150000"/>
                <a:buFont typeface="Noto Symbol"/>
                <a:buChar char="▪"/>
              </a:pPr>
              <a:r>
                <a:rPr lang="en-US"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rtl val="0"/>
                </a:rPr>
                <a:t>MLE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DDDDDD"/>
                </a:buClr>
                <a:buSzPct val="150000"/>
                <a:buFont typeface="Noto Symbol"/>
                <a:buChar char="▪"/>
              </a:pPr>
              <a:r>
                <a:rPr lang="en-US"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rtl val="0"/>
                </a:rPr>
                <a:t>MLE, 6 regions combined</a:t>
              </a:r>
            </a:p>
          </p:txBody>
        </p:sp>
      </p:grpSp>
      <p:sp>
        <p:nvSpPr>
          <p:cNvPr id="357" name="Shape 357"/>
          <p:cNvSpPr txBox="1"/>
          <p:nvPr/>
        </p:nvSpPr>
        <p:spPr>
          <a:xfrm>
            <a:off x="6214532" y="1304925"/>
            <a:ext cx="2658532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Simulated 30Mb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Error rate of 0.3%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Mean depth of 5X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50551361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457200" y="1619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ML estimation of the SFS</a:t>
            </a:r>
          </a:p>
        </p:txBody>
      </p:sp>
      <p:grpSp>
        <p:nvGrpSpPr>
          <p:cNvPr id="363" name="Shape 363"/>
          <p:cNvGrpSpPr/>
          <p:nvPr/>
        </p:nvGrpSpPr>
        <p:grpSpPr>
          <a:xfrm>
            <a:off x="457198" y="1304925"/>
            <a:ext cx="5443537" cy="4983163"/>
            <a:chOff x="957279" y="1304925"/>
            <a:chExt cx="5443537" cy="4983163"/>
          </a:xfrm>
        </p:grpSpPr>
        <p:pic>
          <p:nvPicPr>
            <p:cNvPr id="364" name="Shape 36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7279" y="1304925"/>
              <a:ext cx="5364160" cy="4983163"/>
            </a:xfrm>
            <a:prstGeom prst="rect">
              <a:avLst/>
            </a:prstGeom>
            <a:noFill/>
            <a:ln w="28575" cap="flat">
              <a:solidFill>
                <a:srgbClr val="17365D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365" name="Shape 365"/>
            <p:cNvSpPr/>
            <p:nvPr/>
          </p:nvSpPr>
          <p:spPr>
            <a:xfrm>
              <a:off x="2324116" y="1422400"/>
              <a:ext cx="2717799" cy="304798"/>
            </a:xfrm>
            <a:prstGeom prst="rect">
              <a:avLst/>
            </a:prstGeom>
            <a:solidFill>
              <a:schemeClr val="lt1"/>
            </a:solidFill>
            <a:ln w="9525" cap="flat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366" name="Shape 366"/>
            <p:cNvSpPr txBox="1"/>
            <p:nvPr/>
          </p:nvSpPr>
          <p:spPr>
            <a:xfrm>
              <a:off x="3467117" y="1803400"/>
              <a:ext cx="2933700" cy="119221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SzPct val="150000"/>
                <a:buFont typeface="Noto Symbol"/>
                <a:buChar char="▪"/>
              </a:pPr>
              <a:r>
                <a:rPr lang="en-US"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rtl val="0"/>
                </a:rPr>
                <a:t>TRUE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969696"/>
                </a:buClr>
                <a:buSzPct val="150000"/>
                <a:buFont typeface="Noto Symbol"/>
                <a:buChar char="▪"/>
              </a:pPr>
              <a:r>
                <a:rPr lang="en-US"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rtl val="0"/>
                </a:rPr>
                <a:t>MLE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DDDDDD"/>
                </a:buClr>
                <a:buSzPct val="150000"/>
                <a:buFont typeface="Noto Symbol"/>
                <a:buChar char="▪"/>
              </a:pPr>
              <a:r>
                <a:rPr lang="en-US"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rtl val="0"/>
                </a:rPr>
                <a:t>MLE, 6 regions combined</a:t>
              </a:r>
            </a:p>
          </p:txBody>
        </p:sp>
      </p:grpSp>
      <p:sp>
        <p:nvSpPr>
          <p:cNvPr id="367" name="Shape 367"/>
          <p:cNvSpPr txBox="1"/>
          <p:nvPr/>
        </p:nvSpPr>
        <p:spPr>
          <a:xfrm>
            <a:off x="6214532" y="1304925"/>
            <a:ext cx="2658532" cy="19389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Simulated 30Mb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Error rate of 0.3%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Mean depth of 5X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Mean depth of 1X:</a:t>
            </a:r>
          </a:p>
        </p:txBody>
      </p:sp>
      <p:pic>
        <p:nvPicPr>
          <p:cNvPr id="368" name="Shape 3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0737" y="3243916"/>
            <a:ext cx="3053079" cy="25501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7373252" y="6478406"/>
            <a:ext cx="1052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R. </a:t>
            </a:r>
            <a:r>
              <a:rPr lang="en-US" dirty="0" smtClean="0"/>
              <a:t>Nielsen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2876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ML estimation of the SFS</a:t>
            </a:r>
          </a:p>
        </p:txBody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Can be used for: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calling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Modeling uncertainty in population genetics analyses</a:t>
            </a:r>
          </a:p>
        </p:txBody>
      </p:sp>
    </p:spTree>
    <p:extLst>
      <p:ext uri="{BB962C8B-B14F-4D97-AF65-F5344CB8AC3E}">
        <p14:creationId xmlns:p14="http://schemas.microsoft.com/office/powerpoint/2010/main" val="312734709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Shape 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Frequency Spectrum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Summary Statistics</a:t>
            </a:r>
          </a:p>
        </p:txBody>
      </p:sp>
      <p:cxnSp>
        <p:nvCxnSpPr>
          <p:cNvPr id="382" name="Shape 382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83" name="Shape 383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3206070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 allele frequency </a:t>
            </a:r>
            <a:b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000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</a:t>
            </a:r>
            <a:r>
              <a:rPr lang="en-US" sz="32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sample allele frequency at site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390" name="Shape 3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025" y="3398044"/>
            <a:ext cx="7394574" cy="7000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1" name="Shape 391"/>
          <p:cNvGraphicFramePr/>
          <p:nvPr/>
        </p:nvGraphicFramePr>
        <p:xfrm>
          <a:off x="835025" y="4791141"/>
          <a:ext cx="7366350" cy="602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27725"/>
                <a:gridCol w="1227725"/>
                <a:gridCol w="1227725"/>
                <a:gridCol w="1227725"/>
                <a:gridCol w="1227725"/>
                <a:gridCol w="1227725"/>
              </a:tblGrid>
              <a:tr h="60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392" name="Shape 392"/>
          <p:cNvSpPr txBox="1"/>
          <p:nvPr/>
        </p:nvSpPr>
        <p:spPr>
          <a:xfrm>
            <a:off x="7059250" y="2997933"/>
            <a:ext cx="690111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Prior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4538132" y="2920133"/>
            <a:ext cx="1253293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419908875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 allele frequency </a:t>
            </a:r>
            <a:b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000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</a:t>
            </a:r>
            <a:r>
              <a:rPr lang="en-US" sz="32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sample allele frequency at site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400" name="Shape 4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025" y="3398044"/>
            <a:ext cx="7394574" cy="7000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1" name="Shape 401"/>
          <p:cNvGraphicFramePr/>
          <p:nvPr/>
        </p:nvGraphicFramePr>
        <p:xfrm>
          <a:off x="835025" y="4791141"/>
          <a:ext cx="7366350" cy="602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27725"/>
                <a:gridCol w="1227725"/>
                <a:gridCol w="1227725"/>
                <a:gridCol w="1227725"/>
                <a:gridCol w="1227725"/>
                <a:gridCol w="1227725"/>
              </a:tblGrid>
              <a:tr h="60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402" name="Shape 402"/>
          <p:cNvSpPr txBox="1"/>
          <p:nvPr/>
        </p:nvSpPr>
        <p:spPr>
          <a:xfrm>
            <a:off x="7059250" y="2997933"/>
            <a:ext cx="690111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Prior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4538132" y="2920133"/>
            <a:ext cx="1253293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Likelihood</a:t>
            </a:r>
          </a:p>
        </p:txBody>
      </p:sp>
      <p:sp>
        <p:nvSpPr>
          <p:cNvPr id="404" name="Shape 404"/>
          <p:cNvSpPr/>
          <p:nvPr/>
        </p:nvSpPr>
        <p:spPr>
          <a:xfrm>
            <a:off x="6197432" y="3124274"/>
            <a:ext cx="2725956" cy="1275164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05" name="Shape 405"/>
          <p:cNvSpPr txBox="1"/>
          <p:nvPr/>
        </p:nvSpPr>
        <p:spPr>
          <a:xfrm>
            <a:off x="6112766" y="3999328"/>
            <a:ext cx="3014467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of the overall SFS</a:t>
            </a:r>
          </a:p>
        </p:txBody>
      </p:sp>
    </p:spTree>
    <p:extLst>
      <p:ext uri="{BB962C8B-B14F-4D97-AF65-F5344CB8AC3E}">
        <p14:creationId xmlns:p14="http://schemas.microsoft.com/office/powerpoint/2010/main" val="13005570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 allele frequency </a:t>
            </a:r>
            <a:b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457200" y="2590800"/>
            <a:ext cx="8229600" cy="35353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frequency</a:t>
            </a:r>
          </a:p>
        </p:txBody>
      </p:sp>
      <p:graphicFrame>
        <p:nvGraphicFramePr>
          <p:cNvPr id="412" name="Shape 412"/>
          <p:cNvGraphicFramePr/>
          <p:nvPr/>
        </p:nvGraphicFramePr>
        <p:xfrm>
          <a:off x="1303866" y="1889706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28651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Expected value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The expected value of a discrete random variable is the probability-weighted average of all possible values</a:t>
            </a:r>
          </a:p>
          <a:p>
            <a:endParaRPr lang="en-US" sz="2400" dirty="0"/>
          </a:p>
          <a:p>
            <a:r>
              <a:rPr lang="en-US" sz="2400" dirty="0" smtClean="0"/>
              <a:t>Average value if you perform the same experiment many times</a:t>
            </a:r>
          </a:p>
          <a:p>
            <a:endParaRPr lang="en-US" sz="2400" dirty="0"/>
          </a:p>
          <a:p>
            <a:r>
              <a:rPr lang="en-US" sz="2400" dirty="0" smtClean="0"/>
              <a:t>It is the value that one could expect on average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5493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 allele frequency </a:t>
            </a:r>
            <a:b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457200" y="2590800"/>
            <a:ext cx="8229600" cy="35353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frequency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graphicFrame>
        <p:nvGraphicFramePr>
          <p:cNvPr id="419" name="Shape 419"/>
          <p:cNvGraphicFramePr/>
          <p:nvPr/>
        </p:nvGraphicFramePr>
        <p:xfrm>
          <a:off x="1303866" y="1889706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420" name="Shape 4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6614" y="3640667"/>
            <a:ext cx="3650070" cy="13546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159125" y="3397250"/>
            <a:ext cx="3206750" cy="1825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8328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 allele frequency </a:t>
            </a:r>
            <a:b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457200" y="2590800"/>
            <a:ext cx="8229600" cy="35353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frequency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Used as prior for genotype calling</a:t>
            </a:r>
          </a:p>
        </p:txBody>
      </p:sp>
      <p:graphicFrame>
        <p:nvGraphicFramePr>
          <p:cNvPr id="419" name="Shape 419"/>
          <p:cNvGraphicFramePr/>
          <p:nvPr/>
        </p:nvGraphicFramePr>
        <p:xfrm>
          <a:off x="1303866" y="1889706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420" name="Shape 4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6614" y="3640667"/>
            <a:ext cx="3650070" cy="13546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156385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 allele frequency </a:t>
            </a:r>
            <a:b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457200" y="2590800"/>
            <a:ext cx="8229600" cy="35353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with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being 0.05, 0.01., 0.001 and so on.</a:t>
            </a:r>
          </a:p>
        </p:txBody>
      </p:sp>
      <p:graphicFrame>
        <p:nvGraphicFramePr>
          <p:cNvPr id="427" name="Shape 427"/>
          <p:cNvGraphicFramePr/>
          <p:nvPr/>
        </p:nvGraphicFramePr>
        <p:xfrm>
          <a:off x="1303866" y="1889706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428" name="Shape 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3787" y="3354387"/>
            <a:ext cx="1354137" cy="1317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180156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 allele frequency </a:t>
            </a:r>
            <a:b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457200" y="2590800"/>
            <a:ext cx="8229600" cy="35353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with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being 0.05, 0.01., 0.001 and so on.</a:t>
            </a:r>
          </a:p>
        </p:txBody>
      </p:sp>
      <p:graphicFrame>
        <p:nvGraphicFramePr>
          <p:cNvPr id="435" name="Shape 435"/>
          <p:cNvGraphicFramePr/>
          <p:nvPr>
            <p:extLst>
              <p:ext uri="{D42A27DB-BD31-4B8C-83A1-F6EECF244321}">
                <p14:modId xmlns:p14="http://schemas.microsoft.com/office/powerpoint/2010/main" val="3036284754"/>
              </p:ext>
            </p:extLst>
          </p:nvPr>
        </p:nvGraphicFramePr>
        <p:xfrm>
          <a:off x="1303866" y="1889706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436" name="Shape 4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7350" y="3507317"/>
            <a:ext cx="5308599" cy="1317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58914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Nr of segregating sites</a:t>
            </a:r>
          </a:p>
        </p:txBody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457199" y="1417637"/>
            <a:ext cx="8414305" cy="3120494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					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</a:p>
        </p:txBody>
      </p:sp>
      <p:graphicFrame>
        <p:nvGraphicFramePr>
          <p:cNvPr id="443" name="Shape 443"/>
          <p:cNvGraphicFramePr/>
          <p:nvPr>
            <p:extLst>
              <p:ext uri="{D42A27DB-BD31-4B8C-83A1-F6EECF244321}">
                <p14:modId xmlns:p14="http://schemas.microsoft.com/office/powerpoint/2010/main" val="2804324415"/>
              </p:ext>
            </p:extLst>
          </p:nvPr>
        </p:nvGraphicFramePr>
        <p:xfrm>
          <a:off x="2336800" y="1594798"/>
          <a:ext cx="6420967" cy="3657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58333"/>
                <a:gridCol w="1058333"/>
                <a:gridCol w="1058333"/>
                <a:gridCol w="1058333"/>
                <a:gridCol w="860701"/>
                <a:gridCol w="1326934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44" name="Shape 444"/>
          <p:cNvGraphicFramePr/>
          <p:nvPr>
            <p:extLst>
              <p:ext uri="{D42A27DB-BD31-4B8C-83A1-F6EECF244321}">
                <p14:modId xmlns:p14="http://schemas.microsoft.com/office/powerpoint/2010/main" val="50362943"/>
              </p:ext>
            </p:extLst>
          </p:nvPr>
        </p:nvGraphicFramePr>
        <p:xfrm>
          <a:off x="2336800" y="2288222"/>
          <a:ext cx="6383055" cy="3657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174047"/>
                <a:gridCol w="857953"/>
                <a:gridCol w="130305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45" name="Shape 445"/>
          <p:cNvGraphicFramePr/>
          <p:nvPr>
            <p:extLst>
              <p:ext uri="{D42A27DB-BD31-4B8C-83A1-F6EECF244321}">
                <p14:modId xmlns:p14="http://schemas.microsoft.com/office/powerpoint/2010/main" val="1071427117"/>
              </p:ext>
            </p:extLst>
          </p:nvPr>
        </p:nvGraphicFramePr>
        <p:xfrm>
          <a:off x="2336800" y="3021810"/>
          <a:ext cx="6383055" cy="3657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155091"/>
                <a:gridCol w="876909"/>
                <a:gridCol w="1303055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46" name="Shape 446"/>
          <p:cNvGraphicFramePr/>
          <p:nvPr>
            <p:extLst>
              <p:ext uri="{D42A27DB-BD31-4B8C-83A1-F6EECF244321}">
                <p14:modId xmlns:p14="http://schemas.microsoft.com/office/powerpoint/2010/main" val="2102137231"/>
              </p:ext>
            </p:extLst>
          </p:nvPr>
        </p:nvGraphicFramePr>
        <p:xfrm>
          <a:off x="2336800" y="3880807"/>
          <a:ext cx="6345142" cy="3657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136135"/>
                <a:gridCol w="895865"/>
                <a:gridCol w="1265142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24013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Nr of segregating sites</a:t>
            </a:r>
          </a:p>
        </p:txBody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3120494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					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</a:p>
        </p:txBody>
      </p:sp>
      <p:graphicFrame>
        <p:nvGraphicFramePr>
          <p:cNvPr id="443" name="Shape 443"/>
          <p:cNvGraphicFramePr/>
          <p:nvPr>
            <p:extLst>
              <p:ext uri="{D42A27DB-BD31-4B8C-83A1-F6EECF244321}">
                <p14:modId xmlns:p14="http://schemas.microsoft.com/office/powerpoint/2010/main" val="1514524774"/>
              </p:ext>
            </p:extLst>
          </p:nvPr>
        </p:nvGraphicFramePr>
        <p:xfrm>
          <a:off x="2336800" y="159479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44" name="Shape 444"/>
          <p:cNvGraphicFramePr/>
          <p:nvPr>
            <p:extLst>
              <p:ext uri="{D42A27DB-BD31-4B8C-83A1-F6EECF244321}">
                <p14:modId xmlns:p14="http://schemas.microsoft.com/office/powerpoint/2010/main" val="4214632908"/>
              </p:ext>
            </p:extLst>
          </p:nvPr>
        </p:nvGraphicFramePr>
        <p:xfrm>
          <a:off x="2336800" y="213655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45" name="Shape 445"/>
          <p:cNvGraphicFramePr/>
          <p:nvPr>
            <p:extLst>
              <p:ext uri="{D42A27DB-BD31-4B8C-83A1-F6EECF244321}">
                <p14:modId xmlns:p14="http://schemas.microsoft.com/office/powerpoint/2010/main" val="2815876200"/>
              </p:ext>
            </p:extLst>
          </p:nvPr>
        </p:nvGraphicFramePr>
        <p:xfrm>
          <a:off x="2336800" y="266160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46" name="Shape 446"/>
          <p:cNvGraphicFramePr/>
          <p:nvPr>
            <p:extLst>
              <p:ext uri="{D42A27DB-BD31-4B8C-83A1-F6EECF244321}">
                <p14:modId xmlns:p14="http://schemas.microsoft.com/office/powerpoint/2010/main" val="3312399091"/>
              </p:ext>
            </p:extLst>
          </p:nvPr>
        </p:nvGraphicFramePr>
        <p:xfrm>
          <a:off x="2336800" y="3880807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68963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Nr of segregating sites</a:t>
            </a:r>
          </a:p>
        </p:txBody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3120494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					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</a:p>
        </p:txBody>
      </p:sp>
      <p:graphicFrame>
        <p:nvGraphicFramePr>
          <p:cNvPr id="453" name="Shape 453"/>
          <p:cNvGraphicFramePr/>
          <p:nvPr/>
        </p:nvGraphicFramePr>
        <p:xfrm>
          <a:off x="2336800" y="159479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54" name="Shape 454"/>
          <p:cNvGraphicFramePr/>
          <p:nvPr/>
        </p:nvGraphicFramePr>
        <p:xfrm>
          <a:off x="2336800" y="213655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55" name="Shape 455"/>
          <p:cNvGraphicFramePr/>
          <p:nvPr/>
        </p:nvGraphicFramePr>
        <p:xfrm>
          <a:off x="2336800" y="266160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56" name="Shape 456"/>
          <p:cNvGraphicFramePr/>
          <p:nvPr/>
        </p:nvGraphicFramePr>
        <p:xfrm>
          <a:off x="2336800" y="3880807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457" name="Shape 4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824412"/>
            <a:ext cx="8396286" cy="1355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578199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allele/haplotype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 i="0" u="none" strike="noStrike" cap="none" baseline="0">
              <a:solidFill>
                <a:srgbClr val="FDFEFE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 i="0" u="none" strike="noStrike" cap="none" baseline="0">
              <a:solidFill>
                <a:srgbClr val="FDFEFE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Association studies</a:t>
            </a:r>
          </a:p>
        </p:txBody>
      </p:sp>
      <p:cxnSp>
        <p:nvCxnSpPr>
          <p:cNvPr id="157" name="Shape 157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8" name="Shape 158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Nucleotide diversity</a:t>
            </a:r>
          </a:p>
        </p:txBody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3120494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					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</a:p>
        </p:txBody>
      </p:sp>
      <p:graphicFrame>
        <p:nvGraphicFramePr>
          <p:cNvPr id="464" name="Shape 464"/>
          <p:cNvGraphicFramePr/>
          <p:nvPr/>
        </p:nvGraphicFramePr>
        <p:xfrm>
          <a:off x="2336800" y="159479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65" name="Shape 465"/>
          <p:cNvGraphicFramePr/>
          <p:nvPr/>
        </p:nvGraphicFramePr>
        <p:xfrm>
          <a:off x="2336800" y="213655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66" name="Shape 466"/>
          <p:cNvGraphicFramePr/>
          <p:nvPr/>
        </p:nvGraphicFramePr>
        <p:xfrm>
          <a:off x="2336800" y="266160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67" name="Shape 467"/>
          <p:cNvGraphicFramePr/>
          <p:nvPr/>
        </p:nvGraphicFramePr>
        <p:xfrm>
          <a:off x="2336800" y="3880807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468" name="Shape 4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3437" y="4881562"/>
            <a:ext cx="2560635" cy="12430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911905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Nucleotide diversity</a:t>
            </a:r>
          </a:p>
        </p:txBody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3120494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					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</a:p>
        </p:txBody>
      </p:sp>
      <p:graphicFrame>
        <p:nvGraphicFramePr>
          <p:cNvPr id="475" name="Shape 475"/>
          <p:cNvGraphicFramePr/>
          <p:nvPr/>
        </p:nvGraphicFramePr>
        <p:xfrm>
          <a:off x="2336800" y="159479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76" name="Shape 476"/>
          <p:cNvGraphicFramePr/>
          <p:nvPr/>
        </p:nvGraphicFramePr>
        <p:xfrm>
          <a:off x="2336800" y="213655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77" name="Shape 477"/>
          <p:cNvGraphicFramePr/>
          <p:nvPr/>
        </p:nvGraphicFramePr>
        <p:xfrm>
          <a:off x="2336800" y="266160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78" name="Shape 478"/>
          <p:cNvGraphicFramePr/>
          <p:nvPr/>
        </p:nvGraphicFramePr>
        <p:xfrm>
          <a:off x="2336800" y="3880807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479" name="Shape 4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287" y="4787900"/>
            <a:ext cx="6740525" cy="1430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52615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434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Applications</a:t>
            </a:r>
          </a:p>
        </p:txBody>
      </p:sp>
      <p:pic>
        <p:nvPicPr>
          <p:cNvPr id="485" name="Shape 4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31" y="694266"/>
            <a:ext cx="2054849" cy="2381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1658" y="5024302"/>
            <a:ext cx="2298606" cy="154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53868" y="3076023"/>
            <a:ext cx="2598950" cy="1729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71110" y="1006798"/>
            <a:ext cx="2858338" cy="1899893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 txBox="1"/>
          <p:nvPr/>
        </p:nvSpPr>
        <p:spPr>
          <a:xfrm>
            <a:off x="5566546" y="5194137"/>
            <a:ext cx="3391185" cy="1477328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Model and non-model species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Plants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Vertebrates and invertebrates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Ancient DNA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</a:t>
            </a:r>
          </a:p>
        </p:txBody>
      </p:sp>
      <p:pic>
        <p:nvPicPr>
          <p:cNvPr id="2" name="Picture 1" descr="Gadus_macrocephalu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76" y="3429000"/>
            <a:ext cx="1511808" cy="914400"/>
          </a:xfrm>
          <a:prstGeom prst="rect">
            <a:avLst/>
          </a:prstGeom>
        </p:spPr>
      </p:pic>
      <p:pic>
        <p:nvPicPr>
          <p:cNvPr id="13" name="Shape 3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0057" y="1113153"/>
            <a:ext cx="1587674" cy="206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pnas_111_52_cover-235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546" y="1006798"/>
            <a:ext cx="1617142" cy="2159807"/>
          </a:xfrm>
          <a:prstGeom prst="rect">
            <a:avLst/>
          </a:prstGeom>
        </p:spPr>
      </p:pic>
      <p:pic>
        <p:nvPicPr>
          <p:cNvPr id="15" name="Picture 14" descr="Screen Shot 2015-10-26 at 11.34.1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553" y="3429000"/>
            <a:ext cx="2206269" cy="1595302"/>
          </a:xfrm>
          <a:prstGeom prst="rect">
            <a:avLst/>
          </a:prstGeom>
        </p:spPr>
      </p:pic>
      <p:pic>
        <p:nvPicPr>
          <p:cNvPr id="3" name="Picture 2" descr="Screen Shot 2016-01-25 at 11.03.07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69" y="4805506"/>
            <a:ext cx="2325909" cy="18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5641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title"/>
          </p:nvPr>
        </p:nvSpPr>
        <p:spPr>
          <a:xfrm>
            <a:off x="457200" y="37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Software</a:t>
            </a:r>
          </a:p>
        </p:txBody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457200" y="1409173"/>
            <a:ext cx="8229600" cy="49408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Such advanced methods have been implemented in several software and utilities, such as: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ANGSD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(http://</a:t>
            </a:r>
            <a:r>
              <a:rPr lang="en-US" sz="28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popgen.dk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/ANGSD)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ngsTools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(https://</a:t>
            </a:r>
            <a:r>
              <a:rPr lang="en-US" sz="28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github.com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/</a:t>
            </a:r>
            <a:r>
              <a:rPr lang="en-US" sz="28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mfumagalli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/</a:t>
            </a:r>
            <a:r>
              <a:rPr lang="en-US" sz="28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ngsTools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http://jnpopgen.org/software</a:t>
            </a: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/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28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28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which 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we will explore during the practical session.</a:t>
            </a:r>
          </a:p>
        </p:txBody>
      </p:sp>
      <p:pic>
        <p:nvPicPr>
          <p:cNvPr id="2" name="Picture 1" descr="Screen Shot 2016-01-25 at 11.10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9" y="4678559"/>
            <a:ext cx="6388100" cy="673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969291" y="5062839"/>
            <a:ext cx="139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Genetics,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6973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Summary</a:t>
            </a:r>
          </a:p>
        </p:txBody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SNP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calling should be performed including information from all samples (and inbreeding coefficient estimates, if relevant)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Probabilistic methods for estimation of allele frequencies and statistics should be preferred (especially for mean sequencing depth &lt; 20X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en-US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buSzPct val="100000"/>
              <a:buNone/>
            </a:pP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Ref: Nielsen </a:t>
            </a:r>
            <a:r>
              <a:rPr lang="en-US" sz="3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al.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Nat Rev Genet 2011</a:t>
            </a:r>
            <a:endParaRPr lang="en-US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3212280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>
            <a:spLocks noGrp="1"/>
          </p:cNvSpPr>
          <p:nvPr>
            <p:ph type="title"/>
          </p:nvPr>
        </p:nvSpPr>
        <p:spPr>
          <a:xfrm>
            <a:off x="457200" y="905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Paper(s) discussion</a:t>
            </a:r>
            <a:endParaRPr lang="en-US" sz="3600" b="1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524" name="Shape 5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" y="4491199"/>
            <a:ext cx="8610599" cy="209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 Shot 2016-01-20 at 11.57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492"/>
            <a:ext cx="9144000" cy="34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1358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discovered a new species!</a:t>
            </a: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4863" y="2509200"/>
            <a:ext cx="2286095" cy="2560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598911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 of 1,000 individuals</a:t>
            </a: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869" y="2509200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4864" y="2509200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9896" y="2509200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6853" y="2509200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869" y="3385517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4864" y="3385517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9896" y="3385517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6853" y="3385517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869" y="4428673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4864" y="4428673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9896" y="4428673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6853" y="4428673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869" y="5418742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4864" y="5418742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9896" y="5418742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6853" y="5418742"/>
            <a:ext cx="631567" cy="707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082503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8600" y="1797856"/>
            <a:ext cx="6128577" cy="429852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1632075" y="2700350"/>
            <a:ext cx="3080700" cy="86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2400"/>
              <a:t>...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-195075" y="1493575"/>
            <a:ext cx="5651100" cy="65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7323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8600" y="1797856"/>
            <a:ext cx="6128700" cy="4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1632075" y="2700350"/>
            <a:ext cx="3080700" cy="86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/>
              <a:t>...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3125" y="1889275"/>
            <a:ext cx="923024" cy="114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32215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allele/haplotype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Association studies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7" name="Shape 167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8600" y="1797856"/>
            <a:ext cx="6128700" cy="4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1632075" y="2700350"/>
            <a:ext cx="3080700" cy="86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0125" y="2640774"/>
            <a:ext cx="1013525" cy="9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3125" y="1889275"/>
            <a:ext cx="923024" cy="114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650767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500" y="1842234"/>
            <a:ext cx="6708324" cy="4389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143012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805650" y="1611325"/>
            <a:ext cx="7770300" cy="456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1600" dirty="0"/>
              <a:t>At a fixed budget:</a:t>
            </a:r>
          </a:p>
          <a:p>
            <a:pPr rtl="0">
              <a:spcBef>
                <a:spcPts val="0"/>
              </a:spcBef>
              <a:buNone/>
            </a:pPr>
            <a:endParaRPr sz="1600" dirty="0"/>
          </a:p>
          <a:p>
            <a:pPr rtl="0">
              <a:spcBef>
                <a:spcPts val="0"/>
              </a:spcBef>
              <a:buNone/>
            </a:pPr>
            <a:endParaRPr sz="1600" dirty="0"/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-US" sz="1600" dirty="0"/>
              <a:t>sequencing </a:t>
            </a:r>
            <a:r>
              <a:rPr lang="en-US" sz="1600" b="1" dirty="0"/>
              <a:t>more samples</a:t>
            </a:r>
            <a:r>
              <a:rPr lang="en-US" sz="1600" dirty="0"/>
              <a:t> will lower the per-sample sequencing depth, and, as a consequence, increase the genotype uncertainty.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-US" sz="1600" b="1" dirty="0"/>
              <a:t>higher sequencing coverage</a:t>
            </a:r>
            <a:r>
              <a:rPr lang="en-US" sz="1600" dirty="0"/>
              <a:t> will decrease genotyping uncertainty, but will also restrict the analysis to a smaller sample of individuals, which may be a poor representation of the genomic variation of the entire population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950" y="1417621"/>
            <a:ext cx="796924" cy="772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287416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805650" y="1611325"/>
            <a:ext cx="7770300" cy="456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At a fixed budget: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-US" dirty="0"/>
              <a:t>sequencing </a:t>
            </a:r>
            <a:r>
              <a:rPr lang="en-US" b="1" dirty="0"/>
              <a:t>more samples</a:t>
            </a:r>
            <a:r>
              <a:rPr lang="en-US" dirty="0"/>
              <a:t> will lower the per-sample sequencing depth, and, as a consequence, increase the genotype uncertainty.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-US" b="1" dirty="0"/>
              <a:t>higher sequencing coverage</a:t>
            </a:r>
            <a:r>
              <a:rPr lang="en-US" dirty="0"/>
              <a:t> will decrease genotyping uncertainty, but will also restrict the analysis to a smaller sample of individuals, which may be a poor representation of the genomic variation of the entire population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950" y="1417621"/>
            <a:ext cx="796924" cy="77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475" y="3759724"/>
            <a:ext cx="4787824" cy="30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1315850" y="2307900"/>
            <a:ext cx="6691200" cy="539700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42164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805650" y="1611325"/>
            <a:ext cx="7770300" cy="456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At a fixed budget: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-US"/>
              <a:t>sequencing </a:t>
            </a:r>
            <a:r>
              <a:rPr lang="en-US" b="1"/>
              <a:t>more samples</a:t>
            </a:r>
            <a:r>
              <a:rPr lang="en-US"/>
              <a:t> will lower the per-sample sequencing depth, and, as a consequence, increase the genotype uncertainty.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-US" b="1"/>
              <a:t>higher sequencing coverage</a:t>
            </a:r>
            <a:r>
              <a:rPr lang="en-US"/>
              <a:t> will decrease genotyping uncertainty, but will also restrict the analysis to a smaller sample of individuals, which may be a poor representation of the genomic variation of the entire population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950" y="1417621"/>
            <a:ext cx="796924" cy="77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4875" y="3683000"/>
            <a:ext cx="4842449" cy="303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/>
          <p:nvPr/>
        </p:nvSpPr>
        <p:spPr>
          <a:xfrm>
            <a:off x="1345200" y="2955425"/>
            <a:ext cx="7093500" cy="686700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05576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Simulations design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835075" y="1483775"/>
            <a:ext cx="7770300" cy="456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dk1"/>
                </a:solidFill>
              </a:rPr>
              <a:t>The sequencing strategy can easily be </a:t>
            </a:r>
            <a:r>
              <a:rPr lang="en-US" sz="2000" dirty="0" smtClean="0">
                <a:solidFill>
                  <a:schemeClr val="dk1"/>
                </a:solidFill>
              </a:rPr>
              <a:t>modeled </a:t>
            </a:r>
            <a:r>
              <a:rPr lang="en-US" sz="2000" dirty="0">
                <a:solidFill>
                  <a:schemeClr val="dk1"/>
                </a:solidFill>
              </a:rPr>
              <a:t>in terms of the number of sequenced samples and the per-sample sequencing depth.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1041125" y="4279950"/>
            <a:ext cx="6445800" cy="15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952825" y="4005250"/>
            <a:ext cx="7132799" cy="15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87" name="Shape 187"/>
          <p:cNvGraphicFramePr/>
          <p:nvPr/>
        </p:nvGraphicFramePr>
        <p:xfrm>
          <a:off x="2139975" y="2590950"/>
          <a:ext cx="4507750" cy="2028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53875"/>
                <a:gridCol w="2253875"/>
              </a:tblGrid>
              <a:tr h="4056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Sample size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Per-sample depth</a:t>
                      </a:r>
                    </a:p>
                  </a:txBody>
                  <a:tcPr marL="91425" marR="91425" marT="91425" marB="91425"/>
                </a:tc>
              </a:tr>
              <a:tr h="4056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1,000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1X</a:t>
                      </a:r>
                    </a:p>
                  </a:txBody>
                  <a:tcPr marL="91425" marR="91425" marT="91425" marB="91425"/>
                </a:tc>
              </a:tr>
              <a:tr h="4056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2X</a:t>
                      </a:r>
                    </a:p>
                  </a:txBody>
                  <a:tcPr marL="91425" marR="91425" marT="91425" marB="91425"/>
                </a:tc>
              </a:tr>
              <a:tr h="4056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10X</a:t>
                      </a:r>
                    </a:p>
                  </a:txBody>
                  <a:tcPr marL="91425" marR="91425" marT="91425" marB="91425"/>
                </a:tc>
              </a:tr>
              <a:tr h="4056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50X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88" name="Shape 188"/>
          <p:cNvSpPr/>
          <p:nvPr/>
        </p:nvSpPr>
        <p:spPr>
          <a:xfrm rot="5400000">
            <a:off x="4278849" y="3818924"/>
            <a:ext cx="289500" cy="2320200"/>
          </a:xfrm>
          <a:prstGeom prst="rightBrace">
            <a:avLst>
              <a:gd name="adj1" fmla="val 0"/>
              <a:gd name="adj2" fmla="val 47783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3405625" y="5280700"/>
            <a:ext cx="1971899" cy="5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total depth is 1,000X</a:t>
            </a:r>
          </a:p>
        </p:txBody>
      </p:sp>
    </p:spTree>
    <p:extLst>
      <p:ext uri="{BB962C8B-B14F-4D97-AF65-F5344CB8AC3E}">
        <p14:creationId xmlns:p14="http://schemas.microsoft.com/office/powerpoint/2010/main" val="180862928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602" y="0"/>
            <a:ext cx="375479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/>
          <p:nvPr/>
        </p:nvSpPr>
        <p:spPr>
          <a:xfrm>
            <a:off x="3670525" y="806800"/>
            <a:ext cx="2305499" cy="547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04" y="2169344"/>
            <a:ext cx="2495550" cy="113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317623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602" y="0"/>
            <a:ext cx="3754795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04" y="2169344"/>
            <a:ext cx="2495550" cy="113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205006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673" y="0"/>
            <a:ext cx="3594651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>
            <a:off x="3807875" y="767550"/>
            <a:ext cx="2305499" cy="547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04" y="2188302"/>
            <a:ext cx="2495550" cy="113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976420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673" y="0"/>
            <a:ext cx="3594651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04" y="2169344"/>
            <a:ext cx="2495550" cy="1133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4536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allele/haplotype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Association studies</a:t>
            </a:r>
          </a:p>
        </p:txBody>
      </p:sp>
      <p:cxnSp>
        <p:nvCxnSpPr>
          <p:cNvPr id="175" name="Shape 175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6" name="Shape 176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434" y="0"/>
            <a:ext cx="72871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>
            <a:off x="1826675" y="767550"/>
            <a:ext cx="2305499" cy="547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5599400" y="812025"/>
            <a:ext cx="2305499" cy="547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4072775" y="80775"/>
            <a:ext cx="15599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600" b="1" dirty="0"/>
              <a:t>SNP calling</a:t>
            </a:r>
          </a:p>
        </p:txBody>
      </p:sp>
    </p:spTree>
    <p:extLst>
      <p:ext uri="{BB962C8B-B14F-4D97-AF65-F5344CB8AC3E}">
        <p14:creationId xmlns:p14="http://schemas.microsoft.com/office/powerpoint/2010/main" val="53289634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434" y="0"/>
            <a:ext cx="72871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5599400" y="812025"/>
            <a:ext cx="2305499" cy="547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 txBox="1"/>
          <p:nvPr/>
        </p:nvSpPr>
        <p:spPr>
          <a:xfrm>
            <a:off x="4072775" y="80775"/>
            <a:ext cx="15599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 dirty="0"/>
              <a:t>SNP calling</a:t>
            </a:r>
          </a:p>
        </p:txBody>
      </p:sp>
    </p:spTree>
    <p:extLst>
      <p:ext uri="{BB962C8B-B14F-4D97-AF65-F5344CB8AC3E}">
        <p14:creationId xmlns:p14="http://schemas.microsoft.com/office/powerpoint/2010/main" val="106932745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434" y="0"/>
            <a:ext cx="72871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4072775" y="80775"/>
            <a:ext cx="15599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 dirty="0"/>
              <a:t>SNP calling</a:t>
            </a:r>
          </a:p>
        </p:txBody>
      </p:sp>
    </p:spTree>
    <p:extLst>
      <p:ext uri="{BB962C8B-B14F-4D97-AF65-F5344CB8AC3E}">
        <p14:creationId xmlns:p14="http://schemas.microsoft.com/office/powerpoint/2010/main" val="279954334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175" y="1578900"/>
            <a:ext cx="4492264" cy="434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3" y="1658075"/>
            <a:ext cx="4297574" cy="40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74850" y="973500"/>
            <a:ext cx="4216799" cy="4876199"/>
          </a:xfrm>
          <a:prstGeom prst="rect">
            <a:avLst/>
          </a:prstGeom>
          <a:noFill/>
          <a:ln w="9525" cap="flat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SNP is assigned if allele frequency is &gt; 1/(2N)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4426425" y="990900"/>
            <a:ext cx="4492200" cy="4876199"/>
          </a:xfrm>
          <a:prstGeom prst="rect">
            <a:avLst/>
          </a:prstGeom>
          <a:noFill/>
          <a:ln w="9525" cap="flat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SNP is assigned if ?</a:t>
            </a:r>
          </a:p>
        </p:txBody>
      </p:sp>
      <p:sp>
        <p:nvSpPr>
          <p:cNvPr id="257" name="Shape 257"/>
          <p:cNvSpPr/>
          <p:nvPr/>
        </p:nvSpPr>
        <p:spPr>
          <a:xfrm>
            <a:off x="5075800" y="3495050"/>
            <a:ext cx="1295099" cy="4416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7337600" y="3230950"/>
            <a:ext cx="443700" cy="1458299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 txBox="1"/>
          <p:nvPr/>
        </p:nvSpPr>
        <p:spPr>
          <a:xfrm>
            <a:off x="2591300" y="129825"/>
            <a:ext cx="4934999" cy="6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/>
              <a:t>Question for discussion - 1</a:t>
            </a:r>
          </a:p>
        </p:txBody>
      </p:sp>
    </p:spTree>
    <p:extLst>
      <p:ext uri="{BB962C8B-B14F-4D97-AF65-F5344CB8AC3E}">
        <p14:creationId xmlns:p14="http://schemas.microsoft.com/office/powerpoint/2010/main" val="255685911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175" y="1578900"/>
            <a:ext cx="4492264" cy="434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3" y="1658075"/>
            <a:ext cx="4297574" cy="40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74850" y="973500"/>
            <a:ext cx="4216799" cy="4876199"/>
          </a:xfrm>
          <a:prstGeom prst="rect">
            <a:avLst/>
          </a:prstGeom>
          <a:noFill/>
          <a:ln w="9525" cap="flat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SNP is assigned if allele frequency is &gt; 1/(2N)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4426425" y="990900"/>
            <a:ext cx="4492200" cy="4876199"/>
          </a:xfrm>
          <a:prstGeom prst="rect">
            <a:avLst/>
          </a:prstGeom>
          <a:noFill/>
          <a:ln w="9525" cap="flat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/>
              <a:t>SNP is assigned if the probability of being variable is &gt; 0.95</a:t>
            </a:r>
          </a:p>
        </p:txBody>
      </p:sp>
      <p:sp>
        <p:nvSpPr>
          <p:cNvPr id="294" name="Shape 294"/>
          <p:cNvSpPr/>
          <p:nvPr/>
        </p:nvSpPr>
        <p:spPr>
          <a:xfrm>
            <a:off x="5075800" y="3495050"/>
            <a:ext cx="1295099" cy="4416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7337600" y="3230950"/>
            <a:ext cx="443700" cy="1458299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2591300" y="129825"/>
            <a:ext cx="4934999" cy="6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/>
              <a:t>Question for discussion - 1</a:t>
            </a:r>
          </a:p>
        </p:txBody>
      </p:sp>
    </p:spTree>
    <p:extLst>
      <p:ext uri="{BB962C8B-B14F-4D97-AF65-F5344CB8AC3E}">
        <p14:creationId xmlns:p14="http://schemas.microsoft.com/office/powerpoint/2010/main" val="154955739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/>
              <a:t>Conclusions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786025" y="1600200"/>
            <a:ext cx="7446599" cy="4671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-US" sz="2000" dirty="0"/>
              <a:t>The results suggest that at a fixed sequencing budget, it is desirable to sequence </a:t>
            </a:r>
            <a:r>
              <a:rPr lang="en-US" sz="2000" b="1" dirty="0"/>
              <a:t>a large number of individuals</a:t>
            </a:r>
            <a:r>
              <a:rPr lang="en-US" sz="2000" dirty="0"/>
              <a:t>, at the cost of reducing the per-sample sequencing depth.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-US" sz="2000" dirty="0"/>
              <a:t>To estimate allele frequencies and identify polymorphic sites, sequencing the largest possible sample size with at least a per-sample sequencing depth of 2X is recommended.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-US" sz="2000" b="1" dirty="0"/>
              <a:t>State-of-the-art statistical methods </a:t>
            </a:r>
            <a:r>
              <a:rPr lang="en-US" sz="2000" dirty="0"/>
              <a:t>to estimate genetic variation from NGS data should be adopted in all population genetics studies using low-medium coverage sequencing data.</a:t>
            </a:r>
          </a:p>
        </p:txBody>
      </p:sp>
    </p:spTree>
    <p:extLst>
      <p:ext uri="{BB962C8B-B14F-4D97-AF65-F5344CB8AC3E}">
        <p14:creationId xmlns:p14="http://schemas.microsoft.com/office/powerpoint/2010/main" val="116296351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7293"/>
          </a:xfrm>
        </p:spPr>
        <p:txBody>
          <a:bodyPr/>
          <a:lstStyle/>
          <a:p>
            <a:r>
              <a:rPr lang="en-US" sz="3600" dirty="0" smtClean="0"/>
              <a:t>Practical session</a:t>
            </a:r>
            <a:endParaRPr lang="en-US" sz="3600" dirty="0"/>
          </a:p>
        </p:txBody>
      </p:sp>
      <p:pic>
        <p:nvPicPr>
          <p:cNvPr id="4" name="Picture 3" descr="Screen Shot 2016-01-20 at 1.11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937"/>
            <a:ext cx="9144000" cy="2132233"/>
          </a:xfrm>
          <a:prstGeom prst="rect">
            <a:avLst/>
          </a:prstGeom>
        </p:spPr>
      </p:pic>
      <p:pic>
        <p:nvPicPr>
          <p:cNvPr id="5" name="Raghavan 2015-enhanced.png"/>
          <p:cNvPicPr/>
          <p:nvPr/>
        </p:nvPicPr>
        <p:blipFill>
          <a:blip r:embed="rId3" cstate="print">
            <a:extLst/>
          </a:blip>
          <a:srcRect b="28516"/>
          <a:stretch>
            <a:fillRect/>
          </a:stretch>
        </p:blipFill>
        <p:spPr>
          <a:xfrm>
            <a:off x="1638281" y="2521430"/>
            <a:ext cx="6051226" cy="408253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Oval 5"/>
          <p:cNvSpPr/>
          <p:nvPr/>
        </p:nvSpPr>
        <p:spPr>
          <a:xfrm>
            <a:off x="4024183" y="2629207"/>
            <a:ext cx="955100" cy="952558"/>
          </a:xfrm>
          <a:prstGeom prst="ellipse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46562" y="3018356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Inuit</a:t>
            </a:r>
            <a:endParaRPr lang="en-US" dirty="0"/>
          </a:p>
        </p:txBody>
      </p:sp>
      <p:sp>
        <p:nvSpPr>
          <p:cNvPr id="8" name="Shape 296"/>
          <p:cNvSpPr/>
          <p:nvPr/>
        </p:nvSpPr>
        <p:spPr>
          <a:xfrm>
            <a:off x="5646173" y="6270021"/>
            <a:ext cx="280077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rPr dirty="0"/>
              <a:t>Raghavan et </a:t>
            </a:r>
            <a:r>
              <a:rPr dirty="0" smtClean="0"/>
              <a:t>al</a:t>
            </a:r>
            <a:r>
              <a:rPr lang="en-US" dirty="0" smtClean="0"/>
              <a:t>.</a:t>
            </a:r>
            <a:r>
              <a:rPr dirty="0" smtClean="0"/>
              <a:t> 2015</a:t>
            </a:r>
            <a:r>
              <a:rPr lang="en-US" dirty="0" smtClean="0"/>
              <a:t> Science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9249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allele/haplotype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Association studies</a:t>
            </a:r>
          </a:p>
        </p:txBody>
      </p:sp>
      <p:cxnSp>
        <p:nvCxnSpPr>
          <p:cNvPr id="184" name="Shape 184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5" name="Shape 185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</a:t>
            </a: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700" y="1632861"/>
            <a:ext cx="8343900" cy="45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Quality scores</a:t>
            </a: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85900"/>
            <a:ext cx="9144000" cy="3876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0" y="5736107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!"#$%&amp;'()*+,-./0123456789:;⬄@ABCDEFGHIJKLMNOPQRSTUVWXYZ[\]^_`abcdefghijklmnopqrstuvwxyz{|}~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457200" y="51483"/>
            <a:ext cx="8229600" cy="9371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Assembly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17920"/>
            <a:ext cx="9144000" cy="551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771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600" dirty="0" smtClean="0">
                <a:solidFill>
                  <a:srgbClr val="0000FF"/>
                </a:solidFill>
                <a:latin typeface="Calibri"/>
                <a:cs typeface="Calibri"/>
              </a:rPr>
              <a:t>Population </a:t>
            </a:r>
            <a:r>
              <a:rPr lang="en-GB" sz="3600" dirty="0" err="1" smtClean="0">
                <a:solidFill>
                  <a:srgbClr val="0000FF"/>
                </a:solidFill>
                <a:latin typeface="Calibri"/>
                <a:cs typeface="Calibri"/>
              </a:rPr>
              <a:t>genonics</a:t>
            </a:r>
            <a:endParaRPr lang="en-GB" sz="36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17" y="1203415"/>
            <a:ext cx="8963025" cy="49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17" y="1203415"/>
            <a:ext cx="2187625" cy="12301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81193" y="2896754"/>
            <a:ext cx="1464225" cy="22171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hape 81"/>
          <p:cNvCxnSpPr/>
          <p:nvPr/>
        </p:nvCxnSpPr>
        <p:spPr>
          <a:xfrm>
            <a:off x="1209029" y="2433589"/>
            <a:ext cx="567600" cy="347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Rectangle 1"/>
          <p:cNvSpPr/>
          <p:nvPr/>
        </p:nvSpPr>
        <p:spPr>
          <a:xfrm>
            <a:off x="6424269" y="827114"/>
            <a:ext cx="2653973" cy="53102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986" y="3897865"/>
            <a:ext cx="1587674" cy="206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pnas_111_52_cover-23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518" y="1203415"/>
            <a:ext cx="1617142" cy="215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7285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Mapped reads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457200" y="5018148"/>
            <a:ext cx="8229600" cy="17916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694"/>
              <a:buFont typeface="Arial"/>
              <a:buChar char="•"/>
            </a:pPr>
            <a:r>
              <a:rPr lang="en-US" sz="295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Depth</a:t>
            </a: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number of reads mapped to a position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ct val="96694"/>
              <a:buFont typeface="Arial"/>
              <a:buChar char="•"/>
            </a:pPr>
            <a:r>
              <a:rPr lang="en-US" sz="295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Counts</a:t>
            </a: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number of different alleles mapped to a position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ct val="96694"/>
              <a:buFont typeface="Arial"/>
              <a:buChar char="•"/>
            </a:pPr>
            <a:r>
              <a:rPr lang="en-US" sz="295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Coverage</a:t>
            </a: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fraction of the genome with data </a:t>
            </a: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813" y="1417637"/>
            <a:ext cx="8472767" cy="3266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Alignment file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500" y="1752600"/>
            <a:ext cx="8255000" cy="36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457200" y="28185"/>
            <a:ext cx="8229600" cy="6732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genome to variants</a:t>
            </a:r>
            <a:endParaRPr lang="en-US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587692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Genome (FASTA)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  Reads (FASTQ)	                       Mapped Reads (</a:t>
            </a:r>
            <a:r>
              <a:rPr lang="en-US" sz="2400" dirty="0" err="1" smtClean="0"/>
              <a:t>mpileup</a:t>
            </a:r>
            <a:r>
              <a:rPr lang="en-US" sz="2400" dirty="0" smtClean="0"/>
              <a:t>, BAM)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     Variants (VCF)</a:t>
            </a:r>
            <a:endParaRPr lang="en-US" sz="2400" dirty="0"/>
          </a:p>
        </p:txBody>
      </p:sp>
      <p:pic>
        <p:nvPicPr>
          <p:cNvPr id="3" name="Picture 2" descr="Screen Shot 2016-01-22 at 9.23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81158"/>
            <a:ext cx="7937500" cy="1333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Screen Shot 2016-01-22 at 9.23.4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15" y="3254313"/>
            <a:ext cx="4206026" cy="1048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Screen Shot 2016-01-22 at 9.25.5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66" y="3270606"/>
            <a:ext cx="4120109" cy="103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Screen Shot 2016-01-22 at 9.26.4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64961"/>
            <a:ext cx="4473666" cy="17237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Down Arrow 6"/>
          <p:cNvSpPr/>
          <p:nvPr/>
        </p:nvSpPr>
        <p:spPr>
          <a:xfrm>
            <a:off x="1592321" y="2490490"/>
            <a:ext cx="265387" cy="33422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492621" y="3696780"/>
            <a:ext cx="322254" cy="189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flipH="1" flipV="1">
            <a:off x="5345650" y="4644672"/>
            <a:ext cx="834073" cy="1042681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77339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Challenges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457200" y="1201145"/>
            <a:ext cx="8229600" cy="56568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Challenges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457200" y="1201145"/>
            <a:ext cx="8229600" cy="56568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Variable and low depth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High sequencing and mapping errors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Challenges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457200" y="1201145"/>
            <a:ext cx="8229600" cy="56568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Variable and low depth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High sequencing and mapping errors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Quality control filters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4164037" y="5047551"/>
            <a:ext cx="594862" cy="771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Data filtering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457200" y="1201145"/>
            <a:ext cx="8229600" cy="56568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Variable and low depth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/>
          <p:nvPr/>
        </p:nvSpPr>
        <p:spPr>
          <a:xfrm>
            <a:off x="4035417" y="3899685"/>
            <a:ext cx="594862" cy="771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Data filtering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201145"/>
            <a:ext cx="8229600" cy="56568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Variable and low depth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/>
          <p:nvPr/>
        </p:nvSpPr>
        <p:spPr>
          <a:xfrm>
            <a:off x="4035417" y="3899685"/>
            <a:ext cx="594862" cy="771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826600" y="4754653"/>
            <a:ext cx="4810144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Minimum depth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depth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Even depth across samples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Data filtering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457200" y="1201145"/>
            <a:ext cx="8229600" cy="56568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 and mapping errors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/>
          <p:nvPr/>
        </p:nvSpPr>
        <p:spPr>
          <a:xfrm>
            <a:off x="4035417" y="3899685"/>
            <a:ext cx="594862" cy="771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Challenges</a:t>
            </a: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005909" y="3497970"/>
            <a:ext cx="1686982" cy="2568027"/>
            <a:chOff x="1005909" y="3206476"/>
            <a:chExt cx="1686982" cy="2568027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1333088" y="3727003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333088" y="4864653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1333088" y="4302480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1083280" y="4018500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1083280" y="4649789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485488" y="5371014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1235680" y="5156150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005909" y="3414686"/>
              <a:ext cx="1686982" cy="1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645347" y="3206476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52028" y="3546265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37892" y="3823591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44573" y="4142559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72071" y="4461527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1333088" y="5641690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678752" y="4676390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64616" y="4974537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71297" y="5210221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98795" y="5466726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656386" y="3493431"/>
            <a:ext cx="1686982" cy="2568027"/>
            <a:chOff x="3656386" y="3306042"/>
            <a:chExt cx="1686982" cy="2568027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3983565" y="3826569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3983565" y="4964219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3983565" y="4402046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3733757" y="4118066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3733757" y="4749355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4135965" y="5470580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3886157" y="5255716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3656386" y="3514252"/>
              <a:ext cx="1686982" cy="1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295824" y="3306042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02505" y="3645831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88369" y="3923157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295050" y="4242125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22548" y="4561093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3983565" y="5741256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329229" y="4775956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315093" y="5074103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321774" y="5309787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349272" y="5566292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48495" y="3516364"/>
            <a:ext cx="1686982" cy="2568027"/>
            <a:chOff x="6181959" y="3308154"/>
            <a:chExt cx="1686982" cy="2568027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6509138" y="3828681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6509138" y="4966331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6509138" y="4404158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>
              <a:off x="6259330" y="4120178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6259330" y="4751467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661538" y="5472692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>
              <a:off x="6411730" y="5257828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6181959" y="3516364"/>
              <a:ext cx="1686982" cy="1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821397" y="3308154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828078" y="3647943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13942" y="3925269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820623" y="4244237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848121" y="4563205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H="1">
              <a:off x="6509138" y="5743368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6854802" y="4778068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840666" y="5076215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847347" y="5311899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74845" y="5568404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</p:grpSp>
      <p:sp>
        <p:nvSpPr>
          <p:cNvPr id="224" name="TextBox 223"/>
          <p:cNvSpPr txBox="1"/>
          <p:nvPr/>
        </p:nvSpPr>
        <p:spPr>
          <a:xfrm>
            <a:off x="1313050" y="3081545"/>
            <a:ext cx="1410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Correct (?)</a:t>
            </a:r>
            <a:endParaRPr lang="en-US" sz="2000" dirty="0"/>
          </a:p>
        </p:txBody>
      </p:sp>
      <p:sp>
        <p:nvSpPr>
          <p:cNvPr id="71" name="TextBox 70"/>
          <p:cNvSpPr txBox="1"/>
          <p:nvPr/>
        </p:nvSpPr>
        <p:spPr>
          <a:xfrm>
            <a:off x="3856296" y="3081545"/>
            <a:ext cx="148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Strand bias</a:t>
            </a:r>
            <a:endParaRPr lang="en-US" sz="2000" dirty="0"/>
          </a:p>
        </p:txBody>
      </p:sp>
      <p:sp>
        <p:nvSpPr>
          <p:cNvPr id="72" name="TextBox 71"/>
          <p:cNvSpPr txBox="1"/>
          <p:nvPr/>
        </p:nvSpPr>
        <p:spPr>
          <a:xfrm>
            <a:off x="6425866" y="3081545"/>
            <a:ext cx="2107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Allelic imbalance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18573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771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600" dirty="0" smtClean="0">
                <a:solidFill>
                  <a:srgbClr val="0000FF"/>
                </a:solidFill>
                <a:latin typeface="Calibri"/>
                <a:cs typeface="Calibri"/>
              </a:rPr>
              <a:t>What I’ll be talking about today</a:t>
            </a:r>
            <a:endParaRPr lang="en-GB" sz="36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17" y="1203415"/>
            <a:ext cx="8963025" cy="49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17" y="1203415"/>
            <a:ext cx="2187625" cy="12301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81193" y="2896754"/>
            <a:ext cx="1464225" cy="22171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hape 81"/>
          <p:cNvCxnSpPr/>
          <p:nvPr/>
        </p:nvCxnSpPr>
        <p:spPr>
          <a:xfrm>
            <a:off x="1209029" y="2433589"/>
            <a:ext cx="567600" cy="347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Rectangle 1"/>
          <p:cNvSpPr/>
          <p:nvPr/>
        </p:nvSpPr>
        <p:spPr>
          <a:xfrm>
            <a:off x="6424269" y="827114"/>
            <a:ext cx="2653973" cy="53102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986" y="3897865"/>
            <a:ext cx="1587674" cy="206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pnas_111_52_cover-23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518" y="1203415"/>
            <a:ext cx="1617142" cy="2159807"/>
          </a:xfrm>
          <a:prstGeom prst="rect">
            <a:avLst/>
          </a:prstGeom>
        </p:spPr>
      </p:pic>
      <p:sp>
        <p:nvSpPr>
          <p:cNvPr id="11" name="Shape 60"/>
          <p:cNvSpPr/>
          <p:nvPr/>
        </p:nvSpPr>
        <p:spPr>
          <a:xfrm>
            <a:off x="1597850" y="2181100"/>
            <a:ext cx="2273399" cy="27621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57"/>
          <p:cNvSpPr txBox="1">
            <a:spLocks/>
          </p:cNvSpPr>
          <p:nvPr/>
        </p:nvSpPr>
        <p:spPr>
          <a:xfrm>
            <a:off x="2085704" y="1707745"/>
            <a:ext cx="1675097" cy="4733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GB" sz="1800" dirty="0" smtClean="0">
                <a:solidFill>
                  <a:srgbClr val="0000FF"/>
                </a:solidFill>
                <a:latin typeface="Calibri"/>
                <a:cs typeface="Calibri"/>
              </a:rPr>
              <a:t>Bioinformatics</a:t>
            </a:r>
            <a:endParaRPr lang="en-GB" sz="18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49673" y="1203415"/>
            <a:ext cx="5094327" cy="4933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Intro and basic filtering of NGS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Genotype calling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SNP calling and estimation of allele frequencies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Advanced methods for population genetic analyses for low-depth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Paper discussion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Intro to practical exercises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86171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Data filtering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457200" y="1201145"/>
            <a:ext cx="8229600" cy="56568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 and mapping errors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/>
          <p:nvPr/>
        </p:nvSpPr>
        <p:spPr>
          <a:xfrm>
            <a:off x="4035417" y="3899685"/>
            <a:ext cx="594862" cy="771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1784584" y="4754653"/>
            <a:ext cx="6768570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Minimum base and mapping quality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Base quality bias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Deviation from Hardy-Weinberg Equilibrium (HWE)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hape 3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729479"/>
            <a:ext cx="7920038" cy="60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457200" y="4370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Frequency Spectrum (SFS)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the SFS</a:t>
            </a:r>
          </a:p>
        </p:txBody>
      </p:sp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143000"/>
            <a:ext cx="6692898" cy="571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/>
          <p:nvPr/>
        </p:nvSpPr>
        <p:spPr>
          <a:xfrm>
            <a:off x="3415591" y="2025008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</a:p>
        </p:txBody>
      </p:sp>
      <p:sp>
        <p:nvSpPr>
          <p:cNvPr id="324" name="Shape 324"/>
          <p:cNvSpPr/>
          <p:nvPr/>
        </p:nvSpPr>
        <p:spPr>
          <a:xfrm>
            <a:off x="5217387" y="3618939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the SFS</a:t>
            </a:r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143000"/>
            <a:ext cx="6692898" cy="571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/>
          <p:nvPr/>
        </p:nvSpPr>
        <p:spPr>
          <a:xfrm>
            <a:off x="3415591" y="2025008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 errors</a:t>
            </a:r>
          </a:p>
        </p:txBody>
      </p:sp>
      <p:sp>
        <p:nvSpPr>
          <p:cNvPr id="332" name="Shape 332"/>
          <p:cNvSpPr/>
          <p:nvPr/>
        </p:nvSpPr>
        <p:spPr>
          <a:xfrm>
            <a:off x="5217387" y="3618939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</a:p>
        </p:txBody>
      </p:sp>
      <p:sp>
        <p:nvSpPr>
          <p:cNvPr id="333" name="Shape 333"/>
          <p:cNvSpPr/>
          <p:nvPr/>
        </p:nvSpPr>
        <p:spPr>
          <a:xfrm>
            <a:off x="6844060" y="2005797"/>
            <a:ext cx="2149761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</a:p>
        </p:txBody>
      </p:sp>
      <p:sp>
        <p:nvSpPr>
          <p:cNvPr id="334" name="Shape 334"/>
          <p:cNvSpPr/>
          <p:nvPr/>
        </p:nvSpPr>
        <p:spPr>
          <a:xfrm>
            <a:off x="6213287" y="2213780"/>
            <a:ext cx="549240" cy="205932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the SFS</a:t>
            </a:r>
          </a:p>
        </p:txBody>
      </p:sp>
      <p:pic>
        <p:nvPicPr>
          <p:cNvPr id="340" name="Shape 3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143000"/>
            <a:ext cx="6692898" cy="571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3415591" y="2025008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 errors</a:t>
            </a:r>
          </a:p>
        </p:txBody>
      </p:sp>
      <p:sp>
        <p:nvSpPr>
          <p:cNvPr id="342" name="Shape 342"/>
          <p:cNvSpPr/>
          <p:nvPr/>
        </p:nvSpPr>
        <p:spPr>
          <a:xfrm>
            <a:off x="5217387" y="3618939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</a:p>
        </p:txBody>
      </p:sp>
      <p:sp>
        <p:nvSpPr>
          <p:cNvPr id="343" name="Shape 343"/>
          <p:cNvSpPr/>
          <p:nvPr/>
        </p:nvSpPr>
        <p:spPr>
          <a:xfrm>
            <a:off x="6844060" y="1269920"/>
            <a:ext cx="2149761" cy="2145134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Remove low quality/depth sites.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Stricter SNP calling.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Remove aberrant individuals</a:t>
            </a:r>
          </a:p>
        </p:txBody>
      </p:sp>
      <p:sp>
        <p:nvSpPr>
          <p:cNvPr id="344" name="Shape 344"/>
          <p:cNvSpPr/>
          <p:nvPr/>
        </p:nvSpPr>
        <p:spPr>
          <a:xfrm>
            <a:off x="6213287" y="2213780"/>
            <a:ext cx="549240" cy="205932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the SFS</a:t>
            </a:r>
          </a:p>
        </p:txBody>
      </p:sp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143000"/>
            <a:ext cx="6692898" cy="571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/>
          <p:nvPr/>
        </p:nvSpPr>
        <p:spPr>
          <a:xfrm>
            <a:off x="3415591" y="2025008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 errors</a:t>
            </a:r>
          </a:p>
        </p:txBody>
      </p:sp>
      <p:sp>
        <p:nvSpPr>
          <p:cNvPr id="352" name="Shape 352"/>
          <p:cNvSpPr/>
          <p:nvPr/>
        </p:nvSpPr>
        <p:spPr>
          <a:xfrm>
            <a:off x="5217387" y="3618939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Mispolarization</a:t>
            </a:r>
          </a:p>
        </p:txBody>
      </p:sp>
      <p:sp>
        <p:nvSpPr>
          <p:cNvPr id="353" name="Shape 353"/>
          <p:cNvSpPr/>
          <p:nvPr/>
        </p:nvSpPr>
        <p:spPr>
          <a:xfrm>
            <a:off x="6844060" y="1269920"/>
            <a:ext cx="2149761" cy="2145134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Remove low quality/depth sites.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Stricter SNP calling.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Remove aberrant individuals</a:t>
            </a:r>
          </a:p>
        </p:txBody>
      </p:sp>
      <p:sp>
        <p:nvSpPr>
          <p:cNvPr id="354" name="Shape 354"/>
          <p:cNvSpPr/>
          <p:nvPr/>
        </p:nvSpPr>
        <p:spPr>
          <a:xfrm>
            <a:off x="6213287" y="2213780"/>
            <a:ext cx="549240" cy="205932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the SFS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143000"/>
            <a:ext cx="6692898" cy="571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/>
          <p:nvPr/>
        </p:nvSpPr>
        <p:spPr>
          <a:xfrm>
            <a:off x="3415591" y="2025008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 errors</a:t>
            </a:r>
          </a:p>
        </p:txBody>
      </p:sp>
      <p:sp>
        <p:nvSpPr>
          <p:cNvPr id="362" name="Shape 362"/>
          <p:cNvSpPr/>
          <p:nvPr/>
        </p:nvSpPr>
        <p:spPr>
          <a:xfrm>
            <a:off x="5509176" y="3618939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Mispolarization</a:t>
            </a:r>
          </a:p>
        </p:txBody>
      </p:sp>
      <p:sp>
        <p:nvSpPr>
          <p:cNvPr id="363" name="Shape 363"/>
          <p:cNvSpPr/>
          <p:nvPr/>
        </p:nvSpPr>
        <p:spPr>
          <a:xfrm>
            <a:off x="6844060" y="1269920"/>
            <a:ext cx="2149761" cy="2145134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Remove low quality/depth sites.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Stricter SNP calling.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Remove aberrant individuals</a:t>
            </a:r>
          </a:p>
        </p:txBody>
      </p:sp>
      <p:sp>
        <p:nvSpPr>
          <p:cNvPr id="364" name="Shape 364"/>
          <p:cNvSpPr/>
          <p:nvPr/>
        </p:nvSpPr>
        <p:spPr>
          <a:xfrm>
            <a:off x="6213287" y="2213780"/>
            <a:ext cx="549240" cy="205932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2814858" y="3632001"/>
            <a:ext cx="238329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Check your outgroup.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Use folded data.</a:t>
            </a:r>
          </a:p>
        </p:txBody>
      </p:sp>
      <p:sp>
        <p:nvSpPr>
          <p:cNvPr id="366" name="Shape 366"/>
          <p:cNvSpPr/>
          <p:nvPr/>
        </p:nvSpPr>
        <p:spPr>
          <a:xfrm>
            <a:off x="5232476" y="3809757"/>
            <a:ext cx="225207" cy="326059"/>
          </a:xfrm>
          <a:prstGeom prst="lef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Filtering pipeline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Dependency on your data and goals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Check intermediate files and Site Frequency Spectrum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Tune your parameters by iterating multiple times if necessary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Shape 4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allele/haplotype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Association studies</a:t>
            </a:r>
          </a:p>
        </p:txBody>
      </p:sp>
      <p:cxnSp>
        <p:nvCxnSpPr>
          <p:cNvPr id="419" name="Shape 419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20" name="Shape 420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title"/>
          </p:nvPr>
        </p:nvSpPr>
        <p:spPr>
          <a:xfrm>
            <a:off x="457200" y="20865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Genotypes calling</a:t>
            </a:r>
          </a:p>
        </p:txBody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457200" y="122080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Sanger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both alleles are amplified and sequenced at the same time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NGS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each allele is sequenced separately and sampled with replacement</a:t>
            </a:r>
          </a:p>
        </p:txBody>
      </p:sp>
      <p:pic>
        <p:nvPicPr>
          <p:cNvPr id="427" name="Shape 4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8616" y="3309301"/>
            <a:ext cx="6547586" cy="327379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/>
          <p:nvPr/>
        </p:nvSpPr>
        <p:spPr>
          <a:xfrm>
            <a:off x="5278160" y="3309300"/>
            <a:ext cx="478332" cy="3420857"/>
          </a:xfrm>
          <a:prstGeom prst="rect">
            <a:avLst/>
          </a:prstGeom>
          <a:noFill/>
          <a:ln w="38100" cap="flat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Next-Generation Sequencing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1600200"/>
            <a:ext cx="8718350" cy="5029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Likelihood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2100" indent="0">
              <a:buNone/>
            </a:pPr>
            <a:r>
              <a:rPr lang="en-US" sz="2400" dirty="0" smtClean="0"/>
              <a:t>P(Data | Parameter = Value)</a:t>
            </a:r>
          </a:p>
          <a:p>
            <a:pPr marL="292100" indent="0">
              <a:buNone/>
            </a:pPr>
            <a:endParaRPr lang="en-US" sz="2400" dirty="0"/>
          </a:p>
          <a:p>
            <a:pPr marL="292100" indent="0">
              <a:buNone/>
            </a:pPr>
            <a:r>
              <a:rPr lang="en-US" sz="2400" dirty="0" smtClean="0"/>
              <a:t>Maximum Likelihood Estimate (MLE):</a:t>
            </a:r>
          </a:p>
          <a:p>
            <a:pPr marL="292100" indent="0">
              <a:buNone/>
            </a:pPr>
            <a:r>
              <a:rPr lang="en-US" sz="2400" dirty="0"/>
              <a:t>f</a:t>
            </a:r>
            <a:r>
              <a:rPr lang="en-US" sz="2400" dirty="0" smtClean="0"/>
              <a:t>rom a set of observation, identify the value for the parameter (to be estimated) that maximize the likelihood of observing the data.</a:t>
            </a:r>
          </a:p>
          <a:p>
            <a:pPr marL="292100" indent="0">
              <a:buNone/>
            </a:pPr>
            <a:endParaRPr lang="en-US" sz="2400" dirty="0"/>
          </a:p>
          <a:p>
            <a:pPr marL="292100" indent="0">
              <a:buNone/>
            </a:pPr>
            <a:r>
              <a:rPr lang="en-US" sz="2400" dirty="0" smtClean="0"/>
              <a:t>The integral of the likelihood function is not (always) 1.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984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likelihoods</a:t>
            </a:r>
          </a:p>
        </p:txBody>
      </p:sp>
      <p:pic>
        <p:nvPicPr>
          <p:cNvPr id="434" name="Shape 4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9275" y="1879363"/>
            <a:ext cx="5224462" cy="169386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 txBox="1"/>
          <p:nvPr/>
        </p:nvSpPr>
        <p:spPr>
          <a:xfrm>
            <a:off x="1105115" y="4051917"/>
            <a:ext cx="6977067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How many genotype likelihoods do we have for each individual at each site?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likelihoods</a:t>
            </a:r>
          </a:p>
        </p:txBody>
      </p:sp>
      <p:pic>
        <p:nvPicPr>
          <p:cNvPr id="441" name="Shape 4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9275" y="1879363"/>
            <a:ext cx="5224462" cy="169386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1105115" y="4051917"/>
            <a:ext cx="6977067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How many genotype likelihoods do we have for each individual at each site?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3 if both alleles are known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10 if not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likelihoods</a:t>
            </a:r>
          </a:p>
        </p:txBody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Summarize the reads data in 10 genotype likelihoods:</a:t>
            </a:r>
          </a:p>
        </p:txBody>
      </p:sp>
      <p:pic>
        <p:nvPicPr>
          <p:cNvPr id="449" name="Shape 4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264050"/>
            <a:ext cx="8826498" cy="23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likelihoods</a:t>
            </a:r>
          </a:p>
        </p:txBody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1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SAMtools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(H Li et al., 2008): quality scores, quality dependency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1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soapSNP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(R Li et al., 2009): quality scores, quality dependency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1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GATK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(McKenna et al, 2010): quality scores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Kim et al. (2011): type specific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errors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is-I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461" name="Shape 4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17637"/>
            <a:ext cx="9144000" cy="152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467" name="Shape 4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77165"/>
            <a:ext cx="9144000" cy="598078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/>
          <p:nvPr/>
        </p:nvSpPr>
        <p:spPr>
          <a:xfrm>
            <a:off x="148446" y="3282601"/>
            <a:ext cx="8065689" cy="3365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69" name="Shape 469"/>
          <p:cNvSpPr txBox="1"/>
          <p:nvPr/>
        </p:nvSpPr>
        <p:spPr>
          <a:xfrm>
            <a:off x="4689205" y="2682435"/>
            <a:ext cx="318228" cy="1200329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</a:p>
        </p:txBody>
      </p:sp>
      <p:sp>
        <p:nvSpPr>
          <p:cNvPr id="470" name="Shape 470"/>
          <p:cNvSpPr/>
          <p:nvPr/>
        </p:nvSpPr>
        <p:spPr>
          <a:xfrm>
            <a:off x="2292700" y="2804233"/>
            <a:ext cx="1022641" cy="478367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71" name="Shape 471"/>
          <p:cNvSpPr txBox="1"/>
          <p:nvPr/>
        </p:nvSpPr>
        <p:spPr>
          <a:xfrm>
            <a:off x="4689205" y="4014726"/>
            <a:ext cx="300081" cy="646331"/>
          </a:xfrm>
          <a:prstGeom prst="rect">
            <a:avLst/>
          </a:prstGeom>
          <a:noFill/>
          <a:ln w="9525" cap="flat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4689205" y="4783692"/>
            <a:ext cx="318228" cy="1200329"/>
          </a:xfrm>
          <a:prstGeom prst="rect">
            <a:avLst/>
          </a:prstGeom>
          <a:noFill/>
          <a:ln w="9525" cap="flat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</a:p>
        </p:txBody>
      </p:sp>
      <p:sp>
        <p:nvSpPr>
          <p:cNvPr id="473" name="Shape 473"/>
          <p:cNvSpPr txBox="1"/>
          <p:nvPr/>
        </p:nvSpPr>
        <p:spPr>
          <a:xfrm>
            <a:off x="5360630" y="3150639"/>
            <a:ext cx="1270862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Individual 1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5360630" y="4058089"/>
            <a:ext cx="1270862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Individual 2</a:t>
            </a:r>
          </a:p>
        </p:txBody>
      </p:sp>
      <p:sp>
        <p:nvSpPr>
          <p:cNvPr id="475" name="Shape 475"/>
          <p:cNvSpPr txBox="1"/>
          <p:nvPr/>
        </p:nvSpPr>
        <p:spPr>
          <a:xfrm>
            <a:off x="5360630" y="5117741"/>
            <a:ext cx="1270862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Individual 3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481" name="Shape 4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77165"/>
            <a:ext cx="9144000" cy="598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487" name="Shape 4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77165"/>
            <a:ext cx="9144000" cy="5980782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Shape 488"/>
          <p:cNvSpPr/>
          <p:nvPr/>
        </p:nvSpPr>
        <p:spPr>
          <a:xfrm>
            <a:off x="65976" y="3661998"/>
            <a:ext cx="989655" cy="395891"/>
          </a:xfrm>
          <a:prstGeom prst="roundRect">
            <a:avLst>
              <a:gd name="adj" fmla="val 16667"/>
            </a:avLst>
          </a:prstGeom>
          <a:noFill/>
          <a:ln w="2857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494" name="Shape 4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31900"/>
            <a:ext cx="9144000" cy="43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/>
          <p:nvPr/>
        </p:nvSpPr>
        <p:spPr>
          <a:xfrm>
            <a:off x="2309193" y="4107376"/>
            <a:ext cx="6834805" cy="110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409912"/>
            <a:ext cx="8229600" cy="8198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Different platforms</a:t>
            </a:r>
          </a:p>
        </p:txBody>
      </p:sp>
      <p:graphicFrame>
        <p:nvGraphicFramePr>
          <p:cNvPr id="98" name="Shape 98"/>
          <p:cNvGraphicFramePr/>
          <p:nvPr/>
        </p:nvGraphicFramePr>
        <p:xfrm>
          <a:off x="880233" y="1687877"/>
          <a:ext cx="7613600" cy="4257125"/>
        </p:xfrm>
        <a:graphic>
          <a:graphicData uri="http://schemas.openxmlformats.org/drawingml/2006/table">
            <a:tbl>
              <a:tblPr firstRow="1" bandRow="1">
                <a:noFill/>
                <a:tableStyleId>{95AD5B00-8D0D-4F0A-998D-24AADB67871F}</a:tableStyleId>
              </a:tblPr>
              <a:tblGrid>
                <a:gridCol w="1903400"/>
                <a:gridCol w="1903400"/>
                <a:gridCol w="1903400"/>
                <a:gridCol w="1903400"/>
              </a:tblGrid>
              <a:tr h="900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Technology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Read length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Gbp / day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Cost $/Mb</a:t>
                      </a:r>
                    </a:p>
                  </a:txBody>
                  <a:tcPr marL="91450" marR="91450" marT="45725" marB="45725"/>
                </a:tc>
              </a:tr>
              <a:tr h="52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Sanger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b="1" u="none" strike="noStrike" cap="none" baseline="0">
                          <a:rtl val="0"/>
                        </a:rPr>
                        <a:t>1 kb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0.006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~ 500</a:t>
                      </a:r>
                    </a:p>
                  </a:txBody>
                  <a:tcPr marL="91450" marR="91450" marT="45725" marB="45725"/>
                </a:tc>
              </a:tr>
              <a:tr h="52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454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b="1" u="none" strike="noStrike" cap="none" baseline="0">
                          <a:rtl val="0"/>
                        </a:rPr>
                        <a:t>450 bp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0.5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~ 20</a:t>
                      </a:r>
                    </a:p>
                  </a:txBody>
                  <a:tcPr marL="91450" marR="91450" marT="45725" marB="45725"/>
                </a:tc>
              </a:tr>
              <a:tr h="74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Solexa / Illumina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2 x 100 bp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b="1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b="1" u="none" strike="noStrike" cap="none" baseline="0">
                          <a:rtl val="0"/>
                        </a:rPr>
                        <a:t>~ 0.5</a:t>
                      </a:r>
                    </a:p>
                  </a:txBody>
                  <a:tcPr marL="91450" marR="91450" marT="45725" marB="45725"/>
                </a:tc>
              </a:tr>
              <a:tr h="52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SOLiD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2 x 50 bp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b="1" u="none" strike="noStrike" cap="none" baseline="0">
                          <a:rtl val="0"/>
                        </a:rPr>
                        <a:t>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b="1" u="none" strike="noStrike" cap="none" baseline="0">
                          <a:rtl val="0"/>
                        </a:rPr>
                        <a:t>~ 0.5</a:t>
                      </a:r>
                    </a:p>
                  </a:txBody>
                  <a:tcPr marL="91450" marR="91450" marT="45725" marB="45725"/>
                </a:tc>
              </a:tr>
              <a:tr h="52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0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000" b="1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000" b="1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2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PacBio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10 kb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000" b="1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000" b="1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501" name="Shape 5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31900"/>
            <a:ext cx="9144000" cy="43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/>
          <p:nvPr/>
        </p:nvSpPr>
        <p:spPr>
          <a:xfrm>
            <a:off x="2309196" y="4107376"/>
            <a:ext cx="6834804" cy="110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2441149" y="3150639"/>
            <a:ext cx="263906" cy="412386"/>
          </a:xfrm>
          <a:prstGeom prst="roundRect">
            <a:avLst>
              <a:gd name="adj" fmla="val 16667"/>
            </a:avLst>
          </a:prstGeom>
          <a:noFill/>
          <a:ln w="19050" cap="flat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509" name="Shape 5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31900"/>
            <a:ext cx="9144000" cy="43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Shape 510"/>
          <p:cNvSpPr/>
          <p:nvPr/>
        </p:nvSpPr>
        <p:spPr>
          <a:xfrm>
            <a:off x="4024596" y="4107376"/>
            <a:ext cx="5119402" cy="110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2441149" y="3150639"/>
            <a:ext cx="263906" cy="412386"/>
          </a:xfrm>
          <a:prstGeom prst="roundRect">
            <a:avLst>
              <a:gd name="adj" fmla="val 16667"/>
            </a:avLst>
          </a:prstGeom>
          <a:noFill/>
          <a:ln w="19050" cap="flat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title"/>
          </p:nvPr>
        </p:nvSpPr>
        <p:spPr>
          <a:xfrm>
            <a:off x="457200" y="-2202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517" name="Shape 5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8079"/>
            <a:ext cx="9144000" cy="43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/>
          <p:nvPr/>
        </p:nvSpPr>
        <p:spPr>
          <a:xfrm>
            <a:off x="4024596" y="3645517"/>
            <a:ext cx="5119402" cy="110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2441149" y="2606302"/>
            <a:ext cx="263906" cy="412386"/>
          </a:xfrm>
          <a:prstGeom prst="roundRect">
            <a:avLst>
              <a:gd name="adj" fmla="val 16667"/>
            </a:avLst>
          </a:prstGeom>
          <a:noFill/>
          <a:ln w="19050" cap="flat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520" name="Shape 5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358" y="4503269"/>
            <a:ext cx="5995174" cy="232960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/>
          <p:nvPr/>
        </p:nvSpPr>
        <p:spPr>
          <a:xfrm>
            <a:off x="4519425" y="5558980"/>
            <a:ext cx="3777181" cy="1088703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3104872" y="5315489"/>
            <a:ext cx="523863" cy="1101256"/>
          </a:xfrm>
          <a:prstGeom prst="rect">
            <a:avLst/>
          </a:prstGeom>
          <a:solidFill>
            <a:srgbClr val="FFFFFF"/>
          </a:solidFill>
          <a:ln w="9525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title"/>
          </p:nvPr>
        </p:nvSpPr>
        <p:spPr>
          <a:xfrm>
            <a:off x="457200" y="-2202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528" name="Shape 5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8079"/>
            <a:ext cx="9144000" cy="43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/>
          <p:nvPr/>
        </p:nvSpPr>
        <p:spPr>
          <a:xfrm>
            <a:off x="4024596" y="3645517"/>
            <a:ext cx="5119402" cy="110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2441149" y="2606302"/>
            <a:ext cx="263906" cy="412386"/>
          </a:xfrm>
          <a:prstGeom prst="roundRect">
            <a:avLst>
              <a:gd name="adj" fmla="val 16667"/>
            </a:avLst>
          </a:prstGeom>
          <a:noFill/>
          <a:ln w="19050" cap="flat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531" name="Shape 5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358" y="4503269"/>
            <a:ext cx="5995174" cy="2329602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/>
          <p:nvPr/>
        </p:nvSpPr>
        <p:spPr>
          <a:xfrm>
            <a:off x="4519425" y="5558980"/>
            <a:ext cx="3777181" cy="1088703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3104872" y="5362528"/>
            <a:ext cx="523863" cy="501756"/>
          </a:xfrm>
          <a:prstGeom prst="rect">
            <a:avLst/>
          </a:prstGeom>
          <a:solidFill>
            <a:srgbClr val="FFFFFF"/>
          </a:solidFill>
          <a:ln w="9525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>
            <a:spLocks noGrp="1"/>
          </p:cNvSpPr>
          <p:nvPr>
            <p:ph type="title"/>
          </p:nvPr>
        </p:nvSpPr>
        <p:spPr>
          <a:xfrm>
            <a:off x="457200" y="-2202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539" name="Shape 5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8079"/>
            <a:ext cx="9144000" cy="43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/>
          <p:nvPr/>
        </p:nvSpPr>
        <p:spPr>
          <a:xfrm>
            <a:off x="4024596" y="3645517"/>
            <a:ext cx="5119402" cy="110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2441149" y="2606302"/>
            <a:ext cx="263906" cy="412386"/>
          </a:xfrm>
          <a:prstGeom prst="roundRect">
            <a:avLst>
              <a:gd name="adj" fmla="val 16667"/>
            </a:avLst>
          </a:prstGeom>
          <a:noFill/>
          <a:ln w="19050" cap="flat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542" name="Shape 5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358" y="4503269"/>
            <a:ext cx="5995174" cy="232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548" name="Shape 5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31900"/>
            <a:ext cx="9144000" cy="43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Shape 549"/>
          <p:cNvSpPr/>
          <p:nvPr/>
        </p:nvSpPr>
        <p:spPr>
          <a:xfrm>
            <a:off x="5789482" y="4107376"/>
            <a:ext cx="3354516" cy="110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2672065" y="3150639"/>
            <a:ext cx="263906" cy="412386"/>
          </a:xfrm>
          <a:prstGeom prst="roundRect">
            <a:avLst>
              <a:gd name="adj" fmla="val 16667"/>
            </a:avLst>
          </a:prstGeom>
          <a:noFill/>
          <a:ln w="19050" cap="flat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551" name="Shape 5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8001" y="5492028"/>
            <a:ext cx="396641" cy="1117808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Shape 552"/>
          <p:cNvSpPr/>
          <p:nvPr/>
        </p:nvSpPr>
        <p:spPr>
          <a:xfrm>
            <a:off x="4683976" y="5031123"/>
            <a:ext cx="247803" cy="493894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558" name="Shape 5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31900"/>
            <a:ext cx="9144000" cy="439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Shape 5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5060" y="5327794"/>
            <a:ext cx="3895725" cy="1117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likelihoods</a:t>
            </a:r>
          </a:p>
        </p:txBody>
      </p:sp>
      <p:graphicFrame>
        <p:nvGraphicFramePr>
          <p:cNvPr id="565" name="Shape 565"/>
          <p:cNvGraphicFramePr/>
          <p:nvPr/>
        </p:nvGraphicFramePr>
        <p:xfrm>
          <a:off x="457200" y="1600200"/>
          <a:ext cx="4425100" cy="4965125"/>
        </p:xfrm>
        <a:graphic>
          <a:graphicData uri="http://schemas.openxmlformats.org/drawingml/2006/table">
            <a:tbl>
              <a:tblPr firstRow="1" bandRow="1">
                <a:noFill/>
                <a:tableStyleId>{937C66DF-CEBE-448F-BDD1-1FE6B6002D6D}</a:tableStyleId>
              </a:tblPr>
              <a:tblGrid>
                <a:gridCol w="2212550"/>
                <a:gridCol w="22125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566" name="Shape 5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3660" y="1681709"/>
            <a:ext cx="1576797" cy="119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calling</a:t>
            </a:r>
          </a:p>
        </p:txBody>
      </p:sp>
      <p:graphicFrame>
        <p:nvGraphicFramePr>
          <p:cNvPr id="572" name="Shape 572"/>
          <p:cNvGraphicFramePr/>
          <p:nvPr/>
        </p:nvGraphicFramePr>
        <p:xfrm>
          <a:off x="457200" y="1600200"/>
          <a:ext cx="4425100" cy="4965125"/>
        </p:xfrm>
        <a:graphic>
          <a:graphicData uri="http://schemas.openxmlformats.org/drawingml/2006/table">
            <a:tbl>
              <a:tblPr firstRow="1" bandRow="1">
                <a:noFill/>
                <a:tableStyleId>{CF3EAFF7-344A-4496-BDCF-2A18A64BDF16}</a:tableStyleId>
              </a:tblPr>
              <a:tblGrid>
                <a:gridCol w="2212550"/>
                <a:gridCol w="22125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573" name="Shape 5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3660" y="1681709"/>
            <a:ext cx="1576797" cy="119221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 txBox="1"/>
          <p:nvPr/>
        </p:nvSpPr>
        <p:spPr>
          <a:xfrm>
            <a:off x="5542067" y="3480546"/>
            <a:ext cx="2787527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What is the genotype here?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calling</a:t>
            </a:r>
          </a:p>
        </p:txBody>
      </p:sp>
      <p:graphicFrame>
        <p:nvGraphicFramePr>
          <p:cNvPr id="580" name="Shape 580"/>
          <p:cNvGraphicFramePr/>
          <p:nvPr/>
        </p:nvGraphicFramePr>
        <p:xfrm>
          <a:off x="457200" y="1600200"/>
          <a:ext cx="4425100" cy="4965125"/>
        </p:xfrm>
        <a:graphic>
          <a:graphicData uri="http://schemas.openxmlformats.org/drawingml/2006/table">
            <a:tbl>
              <a:tblPr firstRow="1" bandRow="1">
                <a:noFill/>
                <a:tableStyleId>{A4EBBE51-3019-4638-8B92-6BD46E028179}</a:tableStyleId>
              </a:tblPr>
              <a:tblGrid>
                <a:gridCol w="2212550"/>
                <a:gridCol w="22125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</a:t>
                      </a:r>
                      <a:r>
                        <a:rPr lang="en-US" sz="1800" b="1" u="none" strike="noStrike" cap="none" baseline="0">
                          <a:rtl val="0"/>
                        </a:rPr>
                        <a:t>1.22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581" name="Shape 581"/>
          <p:cNvSpPr/>
          <p:nvPr/>
        </p:nvSpPr>
        <p:spPr>
          <a:xfrm>
            <a:off x="5063732" y="3380512"/>
            <a:ext cx="907182" cy="48230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82" name="Shape 582"/>
          <p:cNvSpPr txBox="1"/>
          <p:nvPr/>
        </p:nvSpPr>
        <p:spPr>
          <a:xfrm>
            <a:off x="5228676" y="1649684"/>
            <a:ext cx="3744196" cy="37856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Choose the genotype with the largest likelihood</a:t>
            </a:r>
          </a:p>
        </p:txBody>
      </p:sp>
      <p:sp>
        <p:nvSpPr>
          <p:cNvPr id="583" name="Shape 583"/>
          <p:cNvSpPr txBox="1"/>
          <p:nvPr/>
        </p:nvSpPr>
        <p:spPr>
          <a:xfrm>
            <a:off x="6168850" y="3364017"/>
            <a:ext cx="51808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 cost</a:t>
            </a: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400" y="1444175"/>
            <a:ext cx="8572500" cy="51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calling</a:t>
            </a:r>
          </a:p>
        </p:txBody>
      </p:sp>
      <p:graphicFrame>
        <p:nvGraphicFramePr>
          <p:cNvPr id="589" name="Shape 589"/>
          <p:cNvGraphicFramePr/>
          <p:nvPr/>
        </p:nvGraphicFramePr>
        <p:xfrm>
          <a:off x="457200" y="1600200"/>
          <a:ext cx="4425100" cy="4965125"/>
        </p:xfrm>
        <a:graphic>
          <a:graphicData uri="http://schemas.openxmlformats.org/drawingml/2006/table">
            <a:tbl>
              <a:tblPr firstRow="1" bandRow="1">
                <a:noFill/>
                <a:tableStyleId>{C31A1AEE-5C88-430E-BD37-849D20A9EC7F}</a:tableStyleId>
              </a:tblPr>
              <a:tblGrid>
                <a:gridCol w="2212550"/>
                <a:gridCol w="22125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590" name="Shape 590"/>
          <p:cNvSpPr/>
          <p:nvPr/>
        </p:nvSpPr>
        <p:spPr>
          <a:xfrm>
            <a:off x="5063732" y="3402017"/>
            <a:ext cx="907182" cy="474428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91" name="Shape 591"/>
          <p:cNvSpPr/>
          <p:nvPr/>
        </p:nvSpPr>
        <p:spPr>
          <a:xfrm>
            <a:off x="5063732" y="6152810"/>
            <a:ext cx="907182" cy="31341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92" name="Shape 592"/>
          <p:cNvSpPr txBox="1"/>
          <p:nvPr/>
        </p:nvSpPr>
        <p:spPr>
          <a:xfrm>
            <a:off x="5228676" y="1451883"/>
            <a:ext cx="3744196" cy="41549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But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only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call the genotype if the largest likelihood is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much better 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than the second best</a:t>
            </a:r>
          </a:p>
        </p:txBody>
      </p:sp>
      <p:sp>
        <p:nvSpPr>
          <p:cNvPr id="593" name="Shape 593"/>
          <p:cNvSpPr/>
          <p:nvPr/>
        </p:nvSpPr>
        <p:spPr>
          <a:xfrm>
            <a:off x="5179194" y="3249614"/>
            <a:ext cx="577298" cy="742297"/>
          </a:xfrm>
          <a:prstGeom prst="mathMultiply">
            <a:avLst>
              <a:gd name="adj1" fmla="val 23520"/>
            </a:avLst>
          </a:prstGeom>
          <a:solidFill>
            <a:srgbClr val="FF6600"/>
          </a:soli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94" name="Shape 594"/>
          <p:cNvSpPr/>
          <p:nvPr/>
        </p:nvSpPr>
        <p:spPr>
          <a:xfrm>
            <a:off x="5179194" y="5936766"/>
            <a:ext cx="577298" cy="742297"/>
          </a:xfrm>
          <a:prstGeom prst="mathMultiply">
            <a:avLst>
              <a:gd name="adj1" fmla="val 23520"/>
            </a:avLst>
          </a:prstGeom>
          <a:solidFill>
            <a:srgbClr val="FF6600"/>
          </a:soli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calling</a:t>
            </a:r>
          </a:p>
        </p:txBody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457200" y="1600199"/>
            <a:ext cx="8229600" cy="5030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694"/>
              <a:buFont typeface="Arial"/>
              <a:buChar char="•"/>
            </a:pP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Likelihood Ratio:</a:t>
            </a: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The most likely genotype is at least </a:t>
            </a:r>
            <a:r>
              <a:rPr lang="en-US" sz="295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10 times </a:t>
            </a: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more likely than the second most likely one</a:t>
            </a: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(in our example </a:t>
            </a:r>
            <a:r>
              <a:rPr lang="en-US" sz="295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=1.27)</a:t>
            </a: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602" name="Shape 6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4616" y="2412341"/>
            <a:ext cx="2809900" cy="21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calling</a:t>
            </a:r>
          </a:p>
        </p:txBody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320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Likelihood Ratio:</a:t>
            </a:r>
          </a:p>
          <a:p>
            <a:pPr marL="342900" marR="0" lvl="0" indent="-1778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7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778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7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778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7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778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7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778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7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The most likely genotype is at least </a:t>
            </a:r>
            <a:r>
              <a:rPr lang="en-US" sz="27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10 times </a:t>
            </a:r>
            <a:r>
              <a:rPr lang="en-US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more likely than the second most likely one</a:t>
            </a:r>
          </a:p>
          <a:p>
            <a:pPr marL="0" marR="0" lvl="0" indent="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7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Higher </a:t>
            </a:r>
            <a:r>
              <a:rPr lang="en-US" sz="27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confidence</a:t>
            </a:r>
            <a:r>
              <a:rPr lang="en-US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of called genotypes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More </a:t>
            </a:r>
            <a:r>
              <a:rPr lang="en-US" sz="27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missing</a:t>
            </a:r>
            <a:r>
              <a:rPr lang="en-US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data</a:t>
            </a:r>
          </a:p>
        </p:txBody>
      </p:sp>
      <p:pic>
        <p:nvPicPr>
          <p:cNvPr id="609" name="Shape 6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2033588"/>
            <a:ext cx="3181349" cy="2271711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Shape 610"/>
          <p:cNvSpPr/>
          <p:nvPr/>
        </p:nvSpPr>
        <p:spPr>
          <a:xfrm>
            <a:off x="4334932" y="5181600"/>
            <a:ext cx="338665" cy="406399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title"/>
          </p:nvPr>
        </p:nvSpPr>
        <p:spPr>
          <a:xfrm>
            <a:off x="457200" y="272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 inference</a:t>
            </a:r>
          </a:p>
        </p:txBody>
      </p:sp>
      <p:pic>
        <p:nvPicPr>
          <p:cNvPr id="616" name="Shape 6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914" y="1422666"/>
            <a:ext cx="8686800" cy="590179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Shape 617"/>
          <p:cNvSpPr/>
          <p:nvPr/>
        </p:nvSpPr>
        <p:spPr>
          <a:xfrm>
            <a:off x="0" y="5822894"/>
            <a:ext cx="9144000" cy="1666043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pic>
        <p:nvPicPr>
          <p:cNvPr id="623" name="Shape 6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5291" y="2128835"/>
            <a:ext cx="7382869" cy="3465263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Shape 624"/>
          <p:cNvSpPr txBox="1"/>
          <p:nvPr/>
        </p:nvSpPr>
        <p:spPr>
          <a:xfrm>
            <a:off x="4687289" y="4049632"/>
            <a:ext cx="3126677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Prior</a:t>
            </a:r>
          </a:p>
        </p:txBody>
      </p:sp>
      <p:sp>
        <p:nvSpPr>
          <p:cNvPr id="625" name="Shape 625"/>
          <p:cNvSpPr/>
          <p:nvPr/>
        </p:nvSpPr>
        <p:spPr>
          <a:xfrm>
            <a:off x="3918676" y="4180426"/>
            <a:ext cx="584814" cy="31751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3918676" y="4978757"/>
            <a:ext cx="584814" cy="31751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32" name="Shape 632"/>
          <p:cNvGraphicFramePr/>
          <p:nvPr/>
        </p:nvGraphicFramePr>
        <p:xfrm>
          <a:off x="457195" y="1600200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{31AE1E6A-0C43-4C96-A01B-EAA7B72AE7A8}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b="1" u="none" strike="noStrike" cap="none" baseline="0">
                          <a:rtl val="0"/>
                        </a:rPr>
                        <a:t>0.94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0.006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0.006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0.05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33" name="Shape 633"/>
          <p:cNvSpPr txBox="1"/>
          <p:nvPr/>
        </p:nvSpPr>
        <p:spPr>
          <a:xfrm>
            <a:off x="5748246" y="1616966"/>
            <a:ext cx="3175142" cy="23083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5748246" y="3585166"/>
            <a:ext cx="832960" cy="48230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35" name="Shape 635"/>
          <p:cNvSpPr txBox="1"/>
          <p:nvPr/>
        </p:nvSpPr>
        <p:spPr>
          <a:xfrm>
            <a:off x="6762642" y="3576146"/>
            <a:ext cx="51808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42" name="Shape 642"/>
          <p:cNvGraphicFramePr/>
          <p:nvPr/>
        </p:nvGraphicFramePr>
        <p:xfrm>
          <a:off x="457195" y="1600200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{8361C5F8-2F18-4D75-90F0-DFABC92EE951}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b="1" u="none" strike="noStrike" cap="none" baseline="0">
                          <a:rtl val="0"/>
                        </a:rPr>
                        <a:t>0.94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0.006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0.006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0.05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43" name="Shape 643"/>
          <p:cNvSpPr/>
          <p:nvPr/>
        </p:nvSpPr>
        <p:spPr>
          <a:xfrm>
            <a:off x="5748246" y="3566350"/>
            <a:ext cx="832960" cy="48230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44" name="Shape 644"/>
          <p:cNvSpPr txBox="1"/>
          <p:nvPr/>
        </p:nvSpPr>
        <p:spPr>
          <a:xfrm>
            <a:off x="5764739" y="1616966"/>
            <a:ext cx="3158650" cy="45243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But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only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call the genotype if the largest probability is above a threshold (e.g. &gt; 0.95)</a:t>
            </a:r>
          </a:p>
        </p:txBody>
      </p:sp>
      <p:sp>
        <p:nvSpPr>
          <p:cNvPr id="645" name="Shape 645"/>
          <p:cNvSpPr/>
          <p:nvPr/>
        </p:nvSpPr>
        <p:spPr>
          <a:xfrm>
            <a:off x="5764739" y="3450885"/>
            <a:ext cx="577298" cy="742297"/>
          </a:xfrm>
          <a:prstGeom prst="mathMultiply">
            <a:avLst>
              <a:gd name="adj1" fmla="val 23520"/>
            </a:avLst>
          </a:prstGeom>
          <a:solidFill>
            <a:srgbClr val="FF6600"/>
          </a:soli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>
            <a:spLocks noGrp="1"/>
          </p:cNvSpPr>
          <p:nvPr>
            <p:ph type="title"/>
          </p:nvPr>
        </p:nvSpPr>
        <p:spPr>
          <a:xfrm>
            <a:off x="457200" y="272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52" name="Shape 652"/>
          <p:cNvGraphicFramePr/>
          <p:nvPr>
            <p:extLst>
              <p:ext uri="{D42A27DB-BD31-4B8C-83A1-F6EECF244321}">
                <p14:modId xmlns:p14="http://schemas.microsoft.com/office/powerpoint/2010/main" val="2827277569"/>
              </p:ext>
            </p:extLst>
          </p:nvPr>
        </p:nvGraphicFramePr>
        <p:xfrm>
          <a:off x="457195" y="1600200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{F5782587-F6D1-466F-8692-53BBF13B942D}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b="1" u="none" strike="noStrike" cap="none" baseline="0">
                          <a:rtl val="0"/>
                        </a:rPr>
                        <a:t>0.67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0.005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 smtClean="0">
                          <a:rtl val="0"/>
                        </a:rPr>
                        <a:t>0.09</a:t>
                      </a:r>
                      <a:endParaRPr lang="en-US" sz="1800" u="none" strike="noStrike" cap="none" baseline="0" dirty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0.0005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0.81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b="1" u="none" strike="noStrike" cap="none" baseline="0" dirty="0">
                          <a:rtl val="0"/>
                        </a:rPr>
                        <a:t>0.32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53" name="Shape 653"/>
          <p:cNvSpPr txBox="1"/>
          <p:nvPr/>
        </p:nvSpPr>
        <p:spPr>
          <a:xfrm>
            <a:off x="5748246" y="1152874"/>
            <a:ext cx="3175142" cy="52014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P(A)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= 0.9 if A is the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reference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allele;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P(A) = 0.1 otherwise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Example: reference is 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P(TT) = P(A)</a:t>
            </a:r>
            <a:r>
              <a:rPr lang="en-US" sz="24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54" name="Shape 654"/>
          <p:cNvSpPr/>
          <p:nvPr/>
        </p:nvSpPr>
        <p:spPr>
          <a:xfrm>
            <a:off x="5665776" y="3747798"/>
            <a:ext cx="635028" cy="24410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55" name="Shape 655"/>
          <p:cNvSpPr txBox="1"/>
          <p:nvPr/>
        </p:nvSpPr>
        <p:spPr>
          <a:xfrm>
            <a:off x="6366780" y="3602666"/>
            <a:ext cx="911576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AT (?)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62" name="Shape 662"/>
          <p:cNvGraphicFramePr/>
          <p:nvPr/>
        </p:nvGraphicFramePr>
        <p:xfrm>
          <a:off x="457195" y="1600200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{0A0D0B2A-20B9-4CE7-A67E-202CA98189E1}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63" name="Shape 663"/>
          <p:cNvSpPr txBox="1"/>
          <p:nvPr/>
        </p:nvSpPr>
        <p:spPr>
          <a:xfrm>
            <a:off x="5748246" y="1221075"/>
            <a:ext cx="3175142" cy="69865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Better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P(A)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= 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Where f (=0.75) is the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allele frequency 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a reference panel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Example: reference is 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P(TT) = …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P(AT) = 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P(AA) = 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70" name="Shape 670"/>
          <p:cNvGraphicFramePr/>
          <p:nvPr/>
        </p:nvGraphicFramePr>
        <p:xfrm>
          <a:off x="457195" y="1600200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{A840B664-7B84-4B9C-ACBE-4CAD81608600}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0.56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71" name="Shape 671"/>
          <p:cNvSpPr txBox="1"/>
          <p:nvPr/>
        </p:nvSpPr>
        <p:spPr>
          <a:xfrm>
            <a:off x="5748246" y="1221075"/>
            <a:ext cx="3175142" cy="69865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Better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P(A)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= 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Where f (=0.75) is the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allele frequency 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a reference panel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Example: reference is 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P(TT) = f</a:t>
            </a:r>
            <a:r>
              <a:rPr lang="en-US" sz="24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P(AT) = 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P(AA) = 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New costs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056" y="1417637"/>
            <a:ext cx="41148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9426" y="2413001"/>
            <a:ext cx="3837373" cy="304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78" name="Shape 678"/>
          <p:cNvGraphicFramePr/>
          <p:nvPr/>
        </p:nvGraphicFramePr>
        <p:xfrm>
          <a:off x="457195" y="1600200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{8BA96B70-A783-4443-BE67-18DAA39E3CC2}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0.56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79" name="Shape 679"/>
          <p:cNvSpPr txBox="1"/>
          <p:nvPr/>
        </p:nvSpPr>
        <p:spPr>
          <a:xfrm>
            <a:off x="5748246" y="1221075"/>
            <a:ext cx="3175142" cy="69865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Better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P(A)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= 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Where f (=0.75) is the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allele frequency 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a reference panel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Example: reference is 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P(TT) = f</a:t>
            </a:r>
            <a:r>
              <a:rPr lang="en-US" sz="24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P(AT) = 2f(1-f)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P(AA) = 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7587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86" name="Shape 686"/>
          <p:cNvGraphicFramePr/>
          <p:nvPr/>
        </p:nvGraphicFramePr>
        <p:xfrm>
          <a:off x="457200" y="1039353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{D4FBC6D8-642C-4654-9927-CFCFB6E6BA8B}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b="1" u="none" strike="noStrike" cap="none" baseline="0">
                          <a:rtl val="0"/>
                        </a:rPr>
                        <a:t>0.93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0.56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0.07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87" name="Shape 687"/>
          <p:cNvSpPr txBox="1"/>
          <p:nvPr/>
        </p:nvSpPr>
        <p:spPr>
          <a:xfrm>
            <a:off x="5748246" y="659822"/>
            <a:ext cx="3175142" cy="73558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Better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P(A)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= 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Where f is the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allele frequency 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a reference panel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Example: reference is 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P(TT) = f</a:t>
            </a:r>
            <a:r>
              <a:rPr lang="en-US" sz="24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P(AT) = 2f(1-f)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P(AA) = (1-f)</a:t>
            </a:r>
            <a:r>
              <a:rPr lang="en-US" sz="24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Assuming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f=0.75 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and only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 and T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alleles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94" name="Shape 694"/>
          <p:cNvGraphicFramePr/>
          <p:nvPr/>
        </p:nvGraphicFramePr>
        <p:xfrm>
          <a:off x="457195" y="1600200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{E9060199-22CA-4BA8-87AC-36BA083F28B3}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0.16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0.48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b="1" u="none" strike="noStrike" cap="none" baseline="0">
                          <a:rtl val="0"/>
                        </a:rPr>
                        <a:t>0.96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0.36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0.38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95" name="Shape 695"/>
          <p:cNvSpPr txBox="1"/>
          <p:nvPr/>
        </p:nvSpPr>
        <p:spPr>
          <a:xfrm>
            <a:off x="5748246" y="1616966"/>
            <a:ext cx="3175142" cy="41549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Better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Empirical 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P(A)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= 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Where f is the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allele frequency 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estimated from the data itself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With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f=0.6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Shape 7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562" y="1575590"/>
            <a:ext cx="4520429" cy="4632929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Shape 702"/>
          <p:cNvSpPr txBox="1">
            <a:spLocks noGrp="1"/>
          </p:cNvSpPr>
          <p:nvPr>
            <p:ph type="title"/>
          </p:nvPr>
        </p:nvSpPr>
        <p:spPr>
          <a:xfrm>
            <a:off x="457200" y="4714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Missing data</a:t>
            </a:r>
          </a:p>
        </p:txBody>
      </p:sp>
      <p:sp>
        <p:nvSpPr>
          <p:cNvPr id="703" name="Shape 703"/>
          <p:cNvSpPr txBox="1">
            <a:spLocks noGrp="1"/>
          </p:cNvSpPr>
          <p:nvPr>
            <p:ph type="body" idx="1"/>
          </p:nvPr>
        </p:nvSpPr>
        <p:spPr>
          <a:xfrm>
            <a:off x="457200" y="103847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Mean depth 8X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graphicFrame>
        <p:nvGraphicFramePr>
          <p:cNvPr id="704" name="Shape 704"/>
          <p:cNvGraphicFramePr/>
          <p:nvPr>
            <p:extLst>
              <p:ext uri="{D42A27DB-BD31-4B8C-83A1-F6EECF244321}">
                <p14:modId xmlns:p14="http://schemas.microsoft.com/office/powerpoint/2010/main" val="3235210301"/>
              </p:ext>
            </p:extLst>
          </p:nvPr>
        </p:nvGraphicFramePr>
        <p:xfrm>
          <a:off x="5453237" y="2073390"/>
          <a:ext cx="3385950" cy="3733125"/>
        </p:xfrm>
        <a:graphic>
          <a:graphicData uri="http://schemas.openxmlformats.org/drawingml/2006/table">
            <a:tbl>
              <a:tblPr firstRow="1" bandRow="1">
                <a:noFill/>
                <a:tableStyleId>{0FE35D64-E28C-4520-A32E-3FC5237E3A11}</a:tableStyleId>
              </a:tblPr>
              <a:tblGrid>
                <a:gridCol w="1128650"/>
                <a:gridCol w="1128650"/>
                <a:gridCol w="1128650"/>
              </a:tblGrid>
              <a:tr h="74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Threshold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Missing data rate</a:t>
                      </a:r>
                    </a:p>
                  </a:txBody>
                  <a:tcPr marL="91450" marR="91450" marT="45725" marB="45725"/>
                </a:tc>
              </a:tr>
              <a:tr h="74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No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99%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70%</a:t>
                      </a:r>
                    </a:p>
                  </a:txBody>
                  <a:tcPr marL="91450" marR="91450" marT="45725" marB="45725"/>
                </a:tc>
              </a:tr>
              <a:tr h="74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No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99.9%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80%</a:t>
                      </a:r>
                    </a:p>
                  </a:txBody>
                  <a:tcPr marL="91450" marR="91450" marT="45725" marB="45725"/>
                </a:tc>
              </a:tr>
              <a:tr h="74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Allele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frequency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99%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50%</a:t>
                      </a:r>
                    </a:p>
                  </a:txBody>
                  <a:tcPr marL="91450" marR="91450" marT="45725" marB="45725"/>
                </a:tc>
              </a:tr>
              <a:tr h="74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Allele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frequency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99.9%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65%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705" name="Shape 705"/>
          <p:cNvSpPr txBox="1"/>
          <p:nvPr/>
        </p:nvSpPr>
        <p:spPr>
          <a:xfrm>
            <a:off x="2148507" y="5914779"/>
            <a:ext cx="180579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Missing data rate</a:t>
            </a:r>
          </a:p>
        </p:txBody>
      </p:sp>
      <p:sp>
        <p:nvSpPr>
          <p:cNvPr id="706" name="Shape 706"/>
          <p:cNvSpPr txBox="1"/>
          <p:nvPr/>
        </p:nvSpPr>
        <p:spPr>
          <a:xfrm rot="-5400000">
            <a:off x="-700994" y="3443079"/>
            <a:ext cx="2353115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Threshold on genotype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  <p:sp>
        <p:nvSpPr>
          <p:cNvPr id="2" name="Rectangle 1"/>
          <p:cNvSpPr/>
          <p:nvPr/>
        </p:nvSpPr>
        <p:spPr>
          <a:xfrm>
            <a:off x="475562" y="6400871"/>
            <a:ext cx="821123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80000"/>
              </a:lnSpc>
              <a:spcBef>
                <a:spcPts val="590"/>
              </a:spcBef>
              <a:buClr>
                <a:schemeClr val="dk1"/>
              </a:buClr>
              <a:buSzPct val="96694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Genotype calling should be performed including information from all samples.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>
            <a:spLocks noGrp="1"/>
          </p:cNvSpPr>
          <p:nvPr>
            <p:ph type="title"/>
          </p:nvPr>
        </p:nvSpPr>
        <p:spPr>
          <a:xfrm>
            <a:off x="457200" y="37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Software</a:t>
            </a:r>
          </a:p>
        </p:txBody>
      </p:sp>
      <p:sp>
        <p:nvSpPr>
          <p:cNvPr id="719" name="Shape 719"/>
          <p:cNvSpPr txBox="1">
            <a:spLocks noGrp="1"/>
          </p:cNvSpPr>
          <p:nvPr>
            <p:ph type="body" idx="1"/>
          </p:nvPr>
        </p:nvSpPr>
        <p:spPr>
          <a:xfrm>
            <a:off x="457200" y="1409173"/>
            <a:ext cx="7975600" cy="49408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All these methods have been implemented in several software and utilities, such as: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SAMtools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(http://</a:t>
            </a:r>
            <a:r>
              <a:rPr lang="en-US" sz="28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samtools.sourceforge.net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GATK</a:t>
            </a: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(https://www.broadinstitute.org/</a:t>
            </a: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gatk)</a:t>
            </a:r>
          </a:p>
          <a:p>
            <a:pPr indent="-342900">
              <a:spcBef>
                <a:spcPts val="560"/>
              </a:spcBef>
              <a:buSzPct val="100000"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ANGSD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(http://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popgen.dk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/ANGSD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8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lvl="0" indent="-342900">
              <a:spcBef>
                <a:spcPts val="560"/>
              </a:spcBef>
              <a:buSzPct val="100000"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800" b="1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reebayes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(https://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ekg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freebayes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Association studies</a:t>
            </a:r>
          </a:p>
        </p:txBody>
      </p:sp>
      <p:cxnSp>
        <p:nvCxnSpPr>
          <p:cNvPr id="49" name="Shape 49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0" name="Shape 50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7698060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SNP calling procedures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 Alignment-based caller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pPr marL="292100" indent="0">
              <a:buNone/>
            </a:pPr>
            <a:endParaRPr lang="en-US" sz="2400" dirty="0" smtClean="0"/>
          </a:p>
          <a:p>
            <a:pPr marL="292100" indent="0">
              <a:buNone/>
            </a:pPr>
            <a:r>
              <a:rPr lang="en-US" sz="2400" dirty="0" smtClean="0"/>
              <a:t>We completely rely on how reads have been mapped</a:t>
            </a:r>
          </a:p>
          <a:p>
            <a:pPr marL="292100" indent="0">
              <a:buNone/>
            </a:pPr>
            <a:endParaRPr lang="en-US" sz="2400" dirty="0" smtClean="0"/>
          </a:p>
        </p:txBody>
      </p:sp>
      <p:pic>
        <p:nvPicPr>
          <p:cNvPr id="4" name="Picture 3" descr="Screen Shot 2016-01-22 at 9.43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48" y="2361822"/>
            <a:ext cx="6122855" cy="328127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995081" y="5643095"/>
            <a:ext cx="379124" cy="290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341722" y="5669098"/>
            <a:ext cx="379124" cy="290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68285" y="6498090"/>
            <a:ext cx="2199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from Erik Garrison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182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27"/>
            <a:ext cx="8229600" cy="1143000"/>
          </a:xfrm>
        </p:spPr>
        <p:txBody>
          <a:bodyPr/>
          <a:lstStyle/>
          <a:p>
            <a:r>
              <a:rPr lang="en-US" sz="3600" dirty="0" smtClean="0"/>
              <a:t>SNP calling procedures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62649"/>
            <a:ext cx="8229600" cy="4525963"/>
          </a:xfrm>
        </p:spPr>
        <p:txBody>
          <a:bodyPr/>
          <a:lstStyle/>
          <a:p>
            <a:r>
              <a:rPr lang="en-US" sz="2400" dirty="0" smtClean="0"/>
              <a:t> Assembly-based caller (as in GATK)</a:t>
            </a:r>
          </a:p>
          <a:p>
            <a:pPr marL="292100" indent="0">
              <a:buNone/>
            </a:pPr>
            <a:r>
              <a:rPr lang="en-US" dirty="0" smtClean="0"/>
              <a:t>Local re</a:t>
            </a:r>
            <a:r>
              <a:rPr lang="en-US" dirty="0" smtClean="0"/>
              <a:t>-alignment </a:t>
            </a:r>
            <a:r>
              <a:rPr lang="en-US" dirty="0" smtClean="0"/>
              <a:t>around putative variants; better resolution for INDELs detection.</a:t>
            </a:r>
            <a:endParaRPr lang="en-US" sz="2400" dirty="0" smtClean="0"/>
          </a:p>
          <a:p>
            <a:r>
              <a:rPr lang="en-US" sz="2400" dirty="0" smtClean="0"/>
              <a:t> Haplotype</a:t>
            </a:r>
            <a:r>
              <a:rPr lang="en-US" sz="2400" dirty="0"/>
              <a:t>-based caller (as in </a:t>
            </a:r>
            <a:r>
              <a:rPr lang="en-US" sz="2400" dirty="0" err="1"/>
              <a:t>freebayes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pPr marL="292100" indent="0">
              <a:buNone/>
            </a:pPr>
            <a:endParaRPr lang="en-US" sz="2400" dirty="0" smtClean="0"/>
          </a:p>
        </p:txBody>
      </p:sp>
      <p:pic>
        <p:nvPicPr>
          <p:cNvPr id="4" name="Picture 3" descr="Screen Shot 2016-01-22 at 9.52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1" y="2496516"/>
            <a:ext cx="6805278" cy="3872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68285" y="6498090"/>
            <a:ext cx="2199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from Erik Garrison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20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56" name="Shape 56"/>
          <p:cNvGraphicFramePr/>
          <p:nvPr>
            <p:extLst>
              <p:ext uri="{D42A27DB-BD31-4B8C-83A1-F6EECF244321}">
                <p14:modId xmlns:p14="http://schemas.microsoft.com/office/powerpoint/2010/main" val="4222659265"/>
              </p:ext>
            </p:extLst>
          </p:nvPr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 dirty="0">
                        <a:rtl val="0"/>
                      </a:endParaRP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 dirty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57" name="Shape 57"/>
          <p:cNvSpPr txBox="1"/>
          <p:nvPr/>
        </p:nvSpPr>
        <p:spPr>
          <a:xfrm>
            <a:off x="5063735" y="1830999"/>
            <a:ext cx="3623063" cy="25545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Assume only 2 allelic types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True allele frequency is 0.50</a:t>
            </a:r>
          </a:p>
        </p:txBody>
      </p:sp>
    </p:spTree>
    <p:extLst>
      <p:ext uri="{BB962C8B-B14F-4D97-AF65-F5344CB8AC3E}">
        <p14:creationId xmlns:p14="http://schemas.microsoft.com/office/powerpoint/2010/main" val="410834305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63" name="Shape 63"/>
          <p:cNvGraphicFramePr/>
          <p:nvPr>
            <p:extLst>
              <p:ext uri="{D42A27DB-BD31-4B8C-83A1-F6EECF244321}">
                <p14:modId xmlns:p14="http://schemas.microsoft.com/office/powerpoint/2010/main" val="1425353548"/>
              </p:ext>
            </p:extLst>
          </p:nvPr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 dirty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64" name="Shape 64"/>
          <p:cNvSpPr txBox="1"/>
          <p:nvPr/>
        </p:nvSpPr>
        <p:spPr>
          <a:xfrm>
            <a:off x="5063735" y="1830999"/>
            <a:ext cx="3623063" cy="25545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Assume only 2 allelic types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True allele frequency is 0.50</a:t>
            </a:r>
          </a:p>
        </p:txBody>
      </p:sp>
    </p:spTree>
    <p:extLst>
      <p:ext uri="{BB962C8B-B14F-4D97-AF65-F5344CB8AC3E}">
        <p14:creationId xmlns:p14="http://schemas.microsoft.com/office/powerpoint/2010/main" val="230076006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57200" y="17436"/>
            <a:ext cx="8229600" cy="8506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New data and new files</a:t>
            </a:r>
          </a:p>
        </p:txBody>
      </p:sp>
      <p:grpSp>
        <p:nvGrpSpPr>
          <p:cNvPr id="117" name="Shape 117"/>
          <p:cNvGrpSpPr/>
          <p:nvPr/>
        </p:nvGrpSpPr>
        <p:grpSpPr>
          <a:xfrm>
            <a:off x="0" y="1204820"/>
            <a:ext cx="9144000" cy="5379904"/>
            <a:chOff x="0" y="1156595"/>
            <a:chExt cx="9144000" cy="5379904"/>
          </a:xfrm>
        </p:grpSpPr>
        <p:pic>
          <p:nvPicPr>
            <p:cNvPr id="118" name="Shape 1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156595"/>
              <a:ext cx="9144000" cy="5379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Shape 119"/>
            <p:cNvSpPr/>
            <p:nvPr/>
          </p:nvSpPr>
          <p:spPr>
            <a:xfrm>
              <a:off x="321545" y="3375751"/>
              <a:ext cx="1318343" cy="25719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</p:grpSp>
      <p:sp>
        <p:nvSpPr>
          <p:cNvPr id="120" name="Shape 120"/>
          <p:cNvSpPr/>
          <p:nvPr/>
        </p:nvSpPr>
        <p:spPr>
          <a:xfrm>
            <a:off x="4164037" y="3150700"/>
            <a:ext cx="369778" cy="514401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70" name="Shape 70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71" name="Shape 71"/>
          <p:cNvSpPr txBox="1"/>
          <p:nvPr/>
        </p:nvSpPr>
        <p:spPr>
          <a:xfrm>
            <a:off x="5063735" y="1830999"/>
            <a:ext cx="3623063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allele frequency estimator: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</a:t>
            </a: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reads counts</a:t>
            </a: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3262" y="3999562"/>
            <a:ext cx="2842180" cy="2030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27656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78" name="Shape 78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79" name="Shape 79"/>
          <p:cNvSpPr txBox="1"/>
          <p:nvPr/>
        </p:nvSpPr>
        <p:spPr>
          <a:xfrm>
            <a:off x="5063735" y="1830999"/>
            <a:ext cx="3623063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allele frequency estimator: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</a:t>
            </a: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reads counts</a:t>
            </a: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4696" y="3998912"/>
            <a:ext cx="3770311" cy="2030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59359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78" name="Shape 78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79" name="Shape 79"/>
          <p:cNvSpPr txBox="1"/>
          <p:nvPr/>
        </p:nvSpPr>
        <p:spPr>
          <a:xfrm>
            <a:off x="5063735" y="1830999"/>
            <a:ext cx="3623063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allele frequency estimator: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</a:t>
            </a: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reads counts</a:t>
            </a: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4696" y="3998912"/>
            <a:ext cx="3770311" cy="20304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/>
          <p:cNvSpPr/>
          <p:nvPr/>
        </p:nvSpPr>
        <p:spPr>
          <a:xfrm>
            <a:off x="3651426" y="3157767"/>
            <a:ext cx="299876" cy="299900"/>
          </a:xfrm>
          <a:prstGeom prst="ellipse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2173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86" name="Shape 86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87" name="Shape 87"/>
          <p:cNvSpPr txBox="1"/>
          <p:nvPr/>
        </p:nvSpPr>
        <p:spPr>
          <a:xfrm>
            <a:off x="5063735" y="1616562"/>
            <a:ext cx="3623063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allele frequency estimator: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</a:t>
            </a: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reads counts with error</a:t>
            </a: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1550" y="3998912"/>
            <a:ext cx="4117975" cy="203041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/>
          <p:nvPr/>
        </p:nvSpPr>
        <p:spPr>
          <a:xfrm>
            <a:off x="7801025" y="4427125"/>
            <a:ext cx="186300" cy="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7801025" y="4569700"/>
            <a:ext cx="186300" cy="2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55453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96" name="Shape 96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97" name="Shape 97"/>
          <p:cNvSpPr txBox="1"/>
          <p:nvPr/>
        </p:nvSpPr>
        <p:spPr>
          <a:xfrm>
            <a:off x="5063735" y="1616562"/>
            <a:ext cx="3623063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allele frequency estimator: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</a:t>
            </a: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reads counts with error</a:t>
            </a: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9825" y="3998912"/>
            <a:ext cx="4081321" cy="164254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/>
        </p:nvSpPr>
        <p:spPr>
          <a:xfrm>
            <a:off x="7222175" y="4319200"/>
            <a:ext cx="186300" cy="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7222175" y="4461775"/>
            <a:ext cx="186300" cy="2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85605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96" name="Shape 96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97" name="Shape 97"/>
          <p:cNvSpPr txBox="1"/>
          <p:nvPr/>
        </p:nvSpPr>
        <p:spPr>
          <a:xfrm>
            <a:off x="5063735" y="1616562"/>
            <a:ext cx="3623063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allele frequency estimator: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</a:t>
            </a: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reads counts with error</a:t>
            </a: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9825" y="3998912"/>
            <a:ext cx="4081321" cy="164254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/>
        </p:nvSpPr>
        <p:spPr>
          <a:xfrm>
            <a:off x="7222175" y="4319200"/>
            <a:ext cx="186300" cy="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7222175" y="4461775"/>
            <a:ext cx="186300" cy="2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" name="Oval 7"/>
          <p:cNvSpPr/>
          <p:nvPr/>
        </p:nvSpPr>
        <p:spPr>
          <a:xfrm>
            <a:off x="2416644" y="3157767"/>
            <a:ext cx="1534658" cy="299900"/>
          </a:xfrm>
          <a:prstGeom prst="ellipse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498484" y="4808992"/>
            <a:ext cx="1534658" cy="299900"/>
          </a:xfrm>
          <a:prstGeom prst="ellipse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2837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437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106" name="Shape 106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107" name="Shape 107"/>
          <p:cNvSpPr txBox="1"/>
          <p:nvPr/>
        </p:nvSpPr>
        <p:spPr>
          <a:xfrm>
            <a:off x="5063735" y="1417644"/>
            <a:ext cx="3826666" cy="10156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allele frequency estimator: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</a:t>
            </a:r>
            <a:r>
              <a:rPr lang="en-US" sz="20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reads counts with error and weights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(Y Li et al. 2010)</a:t>
            </a: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1203" y="2751983"/>
            <a:ext cx="3595598" cy="36812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99"/>
          <p:cNvSpPr/>
          <p:nvPr/>
        </p:nvSpPr>
        <p:spPr>
          <a:xfrm>
            <a:off x="7680815" y="2854997"/>
            <a:ext cx="186300" cy="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99"/>
          <p:cNvSpPr/>
          <p:nvPr/>
        </p:nvSpPr>
        <p:spPr>
          <a:xfrm>
            <a:off x="7709735" y="3007397"/>
            <a:ext cx="186300" cy="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34"/>
          <p:cNvSpPr/>
          <p:nvPr/>
        </p:nvSpPr>
        <p:spPr>
          <a:xfrm>
            <a:off x="5308001" y="3712337"/>
            <a:ext cx="3105750" cy="1306575"/>
          </a:xfrm>
          <a:prstGeom prst="mathMultiply">
            <a:avLst>
              <a:gd name="adj1" fmla="val 23520"/>
            </a:avLst>
          </a:prstGeom>
          <a:solidFill>
            <a:srgbClr val="FF0000">
              <a:alpha val="50980"/>
            </a:srgbClr>
          </a:solidFill>
          <a:ln w="9525" cap="flat">
            <a:solidFill>
              <a:srgbClr val="D79D3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23177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437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115" name="Shape 115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116" name="Shape 116"/>
          <p:cNvSpPr txBox="1"/>
          <p:nvPr/>
        </p:nvSpPr>
        <p:spPr>
          <a:xfrm>
            <a:off x="5063735" y="1417644"/>
            <a:ext cx="3826666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 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(ML) estimator (Kim et al. 2011)</a:t>
            </a: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3735" y="2977585"/>
            <a:ext cx="3424736" cy="1558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396586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437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457200" y="1499820"/>
            <a:ext cx="822960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 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(ML) estimator (Kim et al. 2011)</a:t>
            </a: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438400"/>
            <a:ext cx="8282491" cy="2378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996549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437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Estimating allele frequencies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457200" y="1499820"/>
            <a:ext cx="8229600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Likelihood 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(ML) estimator (Kim et al. 2011)</a:t>
            </a: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438400"/>
            <a:ext cx="8282399" cy="23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/>
          <p:nvPr/>
        </p:nvSpPr>
        <p:spPr>
          <a:xfrm>
            <a:off x="545500" y="3059050"/>
            <a:ext cx="7746899" cy="3000300"/>
          </a:xfrm>
          <a:prstGeom prst="mathMultiply">
            <a:avLst>
              <a:gd name="adj1" fmla="val 23520"/>
            </a:avLst>
          </a:prstGeom>
          <a:solidFill>
            <a:srgbClr val="FF0000">
              <a:alpha val="50980"/>
            </a:srgbClr>
          </a:solidFill>
          <a:ln w="9525" cap="flat">
            <a:solidFill>
              <a:srgbClr val="D79D3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70785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Usage of NGS</a:t>
            </a:r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184050"/>
            <a:ext cx="7619999" cy="345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4598126" y="6301403"/>
            <a:ext cx="454587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Avak Kahvejian, John Quackenbush &amp; John F Thompson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Nature Biotechnology 26, 1125 - 1133 (2008)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437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457200" y="1499820"/>
            <a:ext cx="822960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 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(ML) estimator (Kim et al. 2011)</a:t>
            </a: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438400"/>
            <a:ext cx="8282491" cy="237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 rot="10800000" flipH="1">
            <a:off x="5228676" y="3051666"/>
            <a:ext cx="511322" cy="725801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3996728" y="2520981"/>
            <a:ext cx="2826765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likelihoods</a:t>
            </a:r>
          </a:p>
        </p:txBody>
      </p:sp>
      <p:sp>
        <p:nvSpPr>
          <p:cNvPr id="145" name="Shape 145"/>
          <p:cNvSpPr/>
          <p:nvPr/>
        </p:nvSpPr>
        <p:spPr>
          <a:xfrm>
            <a:off x="7145128" y="4643730"/>
            <a:ext cx="511322" cy="404129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18384657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437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457200" y="1499820"/>
            <a:ext cx="822960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 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(ML) estimator (Kim et al. 2011)</a:t>
            </a: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438400"/>
            <a:ext cx="8282491" cy="237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 rot="10800000" flipH="1">
            <a:off x="5228676" y="3051666"/>
            <a:ext cx="511322" cy="725801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3996728" y="2520981"/>
            <a:ext cx="2826765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likelihoods</a:t>
            </a:r>
          </a:p>
        </p:txBody>
      </p:sp>
      <p:sp>
        <p:nvSpPr>
          <p:cNvPr id="156" name="Shape 156"/>
          <p:cNvSpPr/>
          <p:nvPr/>
        </p:nvSpPr>
        <p:spPr>
          <a:xfrm>
            <a:off x="7145128" y="4643730"/>
            <a:ext cx="511322" cy="404129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2634139" y="5047860"/>
            <a:ext cx="258511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If we assume HWE: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0926" y="5014860"/>
            <a:ext cx="3596693" cy="1611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964239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57200" y="437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165" name="Shape 165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166" name="Shape 166"/>
          <p:cNvSpPr txBox="1"/>
          <p:nvPr/>
        </p:nvSpPr>
        <p:spPr>
          <a:xfrm>
            <a:off x="5063735" y="1417644"/>
            <a:ext cx="3826666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 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(ML) estimator (Kim et al. 2011)</a:t>
            </a: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3735" y="3338126"/>
            <a:ext cx="3826666" cy="1738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71967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Association studies</a:t>
            </a:r>
          </a:p>
        </p:txBody>
      </p:sp>
      <p:cxnSp>
        <p:nvCxnSpPr>
          <p:cNvPr id="184" name="Shape 184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5" name="Shape 185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6378837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 lot of missing data if calling genotypes at low depth (heterozygotes can be lost!)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Rare variants are hard to detect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Trade-off between False Positives and False Negatives</a:t>
            </a:r>
          </a:p>
        </p:txBody>
      </p:sp>
    </p:spTree>
    <p:extLst>
      <p:ext uri="{BB962C8B-B14F-4D97-AF65-F5344CB8AC3E}">
        <p14:creationId xmlns:p14="http://schemas.microsoft.com/office/powerpoint/2010/main" val="294135730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 – effect of errors</a:t>
            </a: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Calling SNPs if 2 alternate alleles are observed (5X and 100 samples and error rate of 0.01):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False positive rate?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2177241" y="2771239"/>
            <a:ext cx="329883" cy="478367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34310533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 – effect of errors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Calling SNPs if 2 alternate alleles are observed (5X and 100 samples and error rate of 0.01):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False positive rate?			&gt;99%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2177241" y="2771239"/>
            <a:ext cx="329883" cy="478367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17920307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 – effect of errors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5246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Calling SNPs if 2 alternate alleles are observed (5X and 100 samples and error rate of 0.01):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False positive rate?			&gt;99%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Heavy filtering of data (error rate of 0.001):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False positive rate?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2177241" y="2672267"/>
            <a:ext cx="329883" cy="478367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2210227" y="4936087"/>
            <a:ext cx="329883" cy="478367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03161196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 – effect of errors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5246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Calling SNPs if 2 alternate alleles are observed (5X and 100 samples and error rate of 0.01):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False positive rate?			&gt;99%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Heavy filtering of data (error rate of 0.001):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False positive rate?			60%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77241" y="2672267"/>
            <a:ext cx="329883" cy="478367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2210227" y="4936087"/>
            <a:ext cx="329883" cy="478367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03379" y="6441597"/>
            <a:ext cx="2239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Numbers from R. </a:t>
            </a:r>
            <a:r>
              <a:rPr lang="en-US" dirty="0" smtClean="0"/>
              <a:t>Nielsen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6391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What is the most straightforward method to for SNP calling?</a:t>
            </a:r>
          </a:p>
        </p:txBody>
      </p:sp>
    </p:spTree>
    <p:extLst>
      <p:ext uri="{BB962C8B-B14F-4D97-AF65-F5344CB8AC3E}">
        <p14:creationId xmlns:p14="http://schemas.microsoft.com/office/powerpoint/2010/main" val="516193681"/>
      </p:ext>
    </p:extLst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5208</Words>
  <Application>Microsoft Macintosh PowerPoint</Application>
  <PresentationFormat>On-screen Show (4:3)</PresentationFormat>
  <Paragraphs>1867</Paragraphs>
  <Slides>156</Slides>
  <Notes>151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57" baseType="lpstr">
      <vt:lpstr>Office Theme</vt:lpstr>
      <vt:lpstr>Workshop on Population and Speciation Genomics, Cesky Krumlov  SNP and genotype calling (and more) – Day 3</vt:lpstr>
      <vt:lpstr>Population genonics</vt:lpstr>
      <vt:lpstr>What I’ll be talking about today</vt:lpstr>
      <vt:lpstr>Next-Generation Sequencing</vt:lpstr>
      <vt:lpstr>Different platforms</vt:lpstr>
      <vt:lpstr>Sequencing cost</vt:lpstr>
      <vt:lpstr>New costs</vt:lpstr>
      <vt:lpstr>New data and new files</vt:lpstr>
      <vt:lpstr>Usage of NGS</vt:lpstr>
      <vt:lpstr>Applications</vt:lpstr>
      <vt:lpstr>RAD-sequencing</vt:lpstr>
      <vt:lpstr>Workflow</vt:lpstr>
      <vt:lpstr>Workflow</vt:lpstr>
      <vt:lpstr>Workflow</vt:lpstr>
      <vt:lpstr>Workflow</vt:lpstr>
      <vt:lpstr>Workflow</vt:lpstr>
      <vt:lpstr>Low-level data</vt:lpstr>
      <vt:lpstr>Quality scores</vt:lpstr>
      <vt:lpstr>Assembly</vt:lpstr>
      <vt:lpstr>Mapped reads</vt:lpstr>
      <vt:lpstr>Alignment file</vt:lpstr>
      <vt:lpstr>From genome to variants</vt:lpstr>
      <vt:lpstr>Challenges</vt:lpstr>
      <vt:lpstr>Challenges</vt:lpstr>
      <vt:lpstr>Challenges</vt:lpstr>
      <vt:lpstr>Data filtering</vt:lpstr>
      <vt:lpstr>Data filtering</vt:lpstr>
      <vt:lpstr>Data filtering</vt:lpstr>
      <vt:lpstr>Challenges</vt:lpstr>
      <vt:lpstr>Data filtering</vt:lpstr>
      <vt:lpstr>Site Frequency Spectrum (SFS)</vt:lpstr>
      <vt:lpstr>Effect of errors on the SFS</vt:lpstr>
      <vt:lpstr>Effect of errors on the SFS</vt:lpstr>
      <vt:lpstr>Effect of errors on the SFS</vt:lpstr>
      <vt:lpstr>Effect of errors on the SFS</vt:lpstr>
      <vt:lpstr>Effect of errors on the SFS</vt:lpstr>
      <vt:lpstr>Filtering pipeline</vt:lpstr>
      <vt:lpstr>Workflow</vt:lpstr>
      <vt:lpstr>Genotypes calling</vt:lpstr>
      <vt:lpstr>Likelihood</vt:lpstr>
      <vt:lpstr>Genotype likelihoods</vt:lpstr>
      <vt:lpstr>Genotype likelihoods</vt:lpstr>
      <vt:lpstr>Genotype likelihoods</vt:lpstr>
      <vt:lpstr>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Genotype likelihoods</vt:lpstr>
      <vt:lpstr>Genotype calling</vt:lpstr>
      <vt:lpstr>Genotype calling</vt:lpstr>
      <vt:lpstr>Genotype calling</vt:lpstr>
      <vt:lpstr>Genotype calling</vt:lpstr>
      <vt:lpstr>Genotype calling</vt:lpstr>
      <vt:lpstr>Bayesian inference</vt:lpstr>
      <vt:lpstr>Genotype posterior probabilities</vt:lpstr>
      <vt:lpstr>Genotype posterior probabilities</vt:lpstr>
      <vt:lpstr>Genotype posterior probabilities</vt:lpstr>
      <vt:lpstr>Genotype posterior probabilities</vt:lpstr>
      <vt:lpstr>Genotype posterior probabilities</vt:lpstr>
      <vt:lpstr>Genotype posterior probabilities</vt:lpstr>
      <vt:lpstr>Genotype posterior probabilities</vt:lpstr>
      <vt:lpstr>Genotype posterior probabilities</vt:lpstr>
      <vt:lpstr>Genotype posterior probabilities</vt:lpstr>
      <vt:lpstr>Missing data</vt:lpstr>
      <vt:lpstr>Software</vt:lpstr>
      <vt:lpstr>Workflow</vt:lpstr>
      <vt:lpstr>SNP calling procedures</vt:lpstr>
      <vt:lpstr>SNP calling procedures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Workflow</vt:lpstr>
      <vt:lpstr>SNP calling</vt:lpstr>
      <vt:lpstr>SNP calling – effect of errors</vt:lpstr>
      <vt:lpstr>SNP calling – effect of errors</vt:lpstr>
      <vt:lpstr>SNP calling – effect of errors</vt:lpstr>
      <vt:lpstr>SNP calling – effect of errors</vt:lpstr>
      <vt:lpstr>SNP calling</vt:lpstr>
      <vt:lpstr>SNP calling</vt:lpstr>
      <vt:lpstr>SNP calling</vt:lpstr>
      <vt:lpstr>SNP calling</vt:lpstr>
      <vt:lpstr>SNP calling</vt:lpstr>
      <vt:lpstr>Workflow</vt:lpstr>
      <vt:lpstr>Site Frequency Spectrum (SFS)</vt:lpstr>
      <vt:lpstr>Effect of errors on SFS </vt:lpstr>
      <vt:lpstr>Effect of errors on SFS </vt:lpstr>
      <vt:lpstr>Effects of low-depth data</vt:lpstr>
      <vt:lpstr>Effects of low-depth data</vt:lpstr>
      <vt:lpstr>Effects of low-depth data</vt:lpstr>
      <vt:lpstr>Masked data</vt:lpstr>
      <vt:lpstr>Maximum Likelihood Estimation (MLE) of the Site Frequency Spectrum</vt:lpstr>
      <vt:lpstr>Maximum Likelihood Estimation (MLE) of the Site Frequency Spectrum</vt:lpstr>
      <vt:lpstr>ML estimation of the SFS</vt:lpstr>
      <vt:lpstr>ML estimation of the SFS</vt:lpstr>
      <vt:lpstr>ML estimation of the SFS</vt:lpstr>
      <vt:lpstr>ML estimation of the SFS</vt:lpstr>
      <vt:lpstr>Workflow</vt:lpstr>
      <vt:lpstr>Sample allele frequency  posterior probabilities</vt:lpstr>
      <vt:lpstr>Sample allele frequency  posterior probabilities</vt:lpstr>
      <vt:lpstr>Sample allele frequency  posterior probabilities</vt:lpstr>
      <vt:lpstr>Expected value</vt:lpstr>
      <vt:lpstr>Sample allele frequency  posterior probabilities</vt:lpstr>
      <vt:lpstr>Sample allele frequency  posterior probabilities</vt:lpstr>
      <vt:lpstr>Sample allele frequency  posterior probabilities</vt:lpstr>
      <vt:lpstr>Sample allele frequency  posterior probabilities</vt:lpstr>
      <vt:lpstr>Nr of segregating sites</vt:lpstr>
      <vt:lpstr>Nr of segregating sites</vt:lpstr>
      <vt:lpstr>Nr of segregating sites</vt:lpstr>
      <vt:lpstr>Nucleotide diversity</vt:lpstr>
      <vt:lpstr>Nucleotide diversity</vt:lpstr>
      <vt:lpstr>Applications</vt:lpstr>
      <vt:lpstr>Software</vt:lpstr>
      <vt:lpstr>Summary</vt:lpstr>
      <vt:lpstr>Paper(s) discussion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Simulations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Practical session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Evolutionary genomics Data analysis module - Day 1</dc:title>
  <cp:lastModifiedBy>Matteo Fumagalli</cp:lastModifiedBy>
  <cp:revision>37</cp:revision>
  <dcterms:modified xsi:type="dcterms:W3CDTF">2016-01-25T22:15:16Z</dcterms:modified>
</cp:coreProperties>
</file>